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3"/>
  </p:sldMasterIdLst>
  <p:notesMasterIdLst>
    <p:notesMasterId r:id="rId33"/>
  </p:notesMasterIdLst>
  <p:sldIdLst>
    <p:sldId id="380" r:id="rId4"/>
    <p:sldId id="381" r:id="rId5"/>
    <p:sldId id="382" r:id="rId6"/>
    <p:sldId id="383" r:id="rId7"/>
    <p:sldId id="384" r:id="rId8"/>
    <p:sldId id="385" r:id="rId9"/>
    <p:sldId id="386" r:id="rId10"/>
    <p:sldId id="387" r:id="rId11"/>
    <p:sldId id="388" r:id="rId12"/>
    <p:sldId id="389" r:id="rId13"/>
    <p:sldId id="390" r:id="rId14"/>
    <p:sldId id="391" r:id="rId15"/>
    <p:sldId id="392" r:id="rId16"/>
    <p:sldId id="393" r:id="rId17"/>
    <p:sldId id="394" r:id="rId18"/>
    <p:sldId id="395" r:id="rId19"/>
    <p:sldId id="396" r:id="rId20"/>
    <p:sldId id="397" r:id="rId21"/>
    <p:sldId id="398" r:id="rId22"/>
    <p:sldId id="399" r:id="rId23"/>
    <p:sldId id="400" r:id="rId24"/>
    <p:sldId id="401" r:id="rId25"/>
    <p:sldId id="402" r:id="rId26"/>
    <p:sldId id="403" r:id="rId27"/>
    <p:sldId id="404" r:id="rId28"/>
    <p:sldId id="405" r:id="rId29"/>
    <p:sldId id="406" r:id="rId30"/>
    <p:sldId id="407" r:id="rId31"/>
    <p:sldId id="408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79CE05C-0D41-4C87-AD25-FC72C1491F94}">
          <p14:sldIdLst>
            <p14:sldId id="380"/>
            <p14:sldId id="381"/>
            <p14:sldId id="382"/>
            <p14:sldId id="383"/>
            <p14:sldId id="384"/>
            <p14:sldId id="385"/>
            <p14:sldId id="386"/>
            <p14:sldId id="387"/>
            <p14:sldId id="388"/>
            <p14:sldId id="389"/>
            <p14:sldId id="390"/>
            <p14:sldId id="391"/>
            <p14:sldId id="392"/>
            <p14:sldId id="393"/>
            <p14:sldId id="394"/>
            <p14:sldId id="395"/>
            <p14:sldId id="396"/>
            <p14:sldId id="397"/>
            <p14:sldId id="398"/>
            <p14:sldId id="399"/>
            <p14:sldId id="400"/>
            <p14:sldId id="401"/>
            <p14:sldId id="402"/>
            <p14:sldId id="403"/>
            <p14:sldId id="404"/>
            <p14:sldId id="405"/>
            <p14:sldId id="406"/>
            <p14:sldId id="407"/>
            <p14:sldId id="4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189" userDrawn="1">
          <p15:clr>
            <a:srgbClr val="A4A3A4"/>
          </p15:clr>
        </p15:guide>
        <p15:guide id="3" pos="7491" userDrawn="1">
          <p15:clr>
            <a:srgbClr val="A4A3A4"/>
          </p15:clr>
        </p15:guide>
        <p15:guide id="4" orient="horz" pos="4088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29F7"/>
    <a:srgbClr val="F6F6FC"/>
    <a:srgbClr val="FFFFFF"/>
    <a:srgbClr val="F3F3FD"/>
    <a:srgbClr val="C6C6CB"/>
    <a:srgbClr val="C6C6CA"/>
    <a:srgbClr val="C1C1C1"/>
    <a:srgbClr val="AAAAAA"/>
    <a:srgbClr val="D6D6D6"/>
    <a:srgbClr val="842A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51"/>
    <p:restoredTop sz="91338"/>
  </p:normalViewPr>
  <p:slideViewPr>
    <p:cSldViewPr snapToGrid="0" snapToObjects="1">
      <p:cViewPr varScale="1">
        <p:scale>
          <a:sx n="61" d="100"/>
          <a:sy n="61" d="100"/>
        </p:scale>
        <p:origin x="392" y="44"/>
      </p:cViewPr>
      <p:guideLst>
        <p:guide orient="horz" pos="346"/>
        <p:guide pos="189"/>
        <p:guide pos="7491"/>
        <p:guide orient="horz" pos="4088"/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69148-4E7B-AA49-9F28-E55828C8137A}" type="datetimeFigureOut">
              <a:rPr kumimoji="1" lang="zh-CN" altLang="en-US" smtClean="0"/>
              <a:t>2023/8/14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EBA793-8C61-AD43-9201-DCBCAE17FFA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68458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78406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0A6C0D-DDDA-B4C4-8EC0-6DC0B79141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AF58CA4-D2A0-9371-17F4-EADFEBDCA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DA775CA-E323-22FD-843C-CA38D3CFD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9633-C005-5549-935A-4FA3C43630CF}" type="datetimeFigureOut">
              <a:rPr kumimoji="1" lang="zh-CN" altLang="en-US" smtClean="0"/>
              <a:t>2023/8/14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0BF1EB0-3A3B-4B70-B116-44A443300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6C5FC38-9E55-12C0-8C3B-3939BA4CC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A63B5-17C9-BC48-95BE-20411E2EDDC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28703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B00F4D-6E9A-C5AC-8024-3C2C65AA7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36A4D3A-1B5F-93A4-F31C-29531971FE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D3CABE1-233A-2AC1-FEF3-B87CFFF46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9633-C005-5549-935A-4FA3C43630CF}" type="datetimeFigureOut">
              <a:rPr kumimoji="1" lang="zh-CN" altLang="en-US" smtClean="0"/>
              <a:t>2023/8/14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48104E-B28A-89CD-0E30-B85B708A8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3D4C48-8FFD-3776-1A77-3EE86E6E5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A63B5-17C9-BC48-95BE-20411E2EDDC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15968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778D550-3FD0-E820-11CF-FA65D6EC4A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EF6C85E-AC4A-EC69-757A-2261CC4A3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C235F6B-E8B4-8EF4-5C4D-2FFBDEA7A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9633-C005-5549-935A-4FA3C43630CF}" type="datetimeFigureOut">
              <a:rPr kumimoji="1" lang="zh-CN" altLang="en-US" smtClean="0"/>
              <a:t>2023/8/14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126A1A0-1478-4D00-38F3-8B88F4A22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B52F41-AD29-6AC4-EDE0-C768AE5D9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A63B5-17C9-BC48-95BE-20411E2EDDC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75998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33344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-浅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746A1A6B-CF8A-DAE9-CB42-9C468C1E4BA6}"/>
              </a:ext>
            </a:extLst>
          </p:cNvPr>
          <p:cNvSpPr/>
          <p:nvPr userDrawn="1"/>
        </p:nvSpPr>
        <p:spPr>
          <a:xfrm>
            <a:off x="0" y="0"/>
            <a:ext cx="12200467" cy="6858000"/>
          </a:xfrm>
          <a:prstGeom prst="rect">
            <a:avLst/>
          </a:prstGeom>
          <a:solidFill>
            <a:srgbClr val="F4F4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D14A00B-DBE7-0F32-5D0F-0B015E8AE8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080" y="0"/>
            <a:ext cx="1219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960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7AF9A6-236B-D5D2-40C3-EBBFB572E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D656610-64C5-39E8-E400-90D02731F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553CED4-9126-6310-56E6-75B4D27B5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9633-C005-5549-935A-4FA3C43630CF}" type="datetimeFigureOut">
              <a:rPr kumimoji="1" lang="zh-CN" altLang="en-US" smtClean="0"/>
              <a:t>2023/8/14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88861CD-A76C-EA2B-31D9-21AE86AB9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6EB6A6-56FB-F3F4-99A6-664D314AD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A63B5-17C9-BC48-95BE-20411E2EDDC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18390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966017-39DE-71D7-2DC8-3860F67D6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A1CF8BD-843F-BD24-3087-64148CD4D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A575AD-0019-8BEA-CA90-527858C94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9633-C005-5549-935A-4FA3C43630CF}" type="datetimeFigureOut">
              <a:rPr kumimoji="1" lang="zh-CN" altLang="en-US" smtClean="0"/>
              <a:t>2023/8/14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AC5B9B-CD21-52D9-1A7B-A89B1D895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6DB677D-9ECC-BC16-B284-F832E79C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A63B5-17C9-BC48-95BE-20411E2EDDC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42567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087C41-8D2D-1035-DE1A-9600F1F0E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339DB7B-F90E-491E-73FD-8E93829913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383654D-AA86-2BB4-4D97-34F3FE4170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0B7D8C-F9AD-90AC-8602-75E4630A5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9633-C005-5549-935A-4FA3C43630CF}" type="datetimeFigureOut">
              <a:rPr kumimoji="1" lang="zh-CN" altLang="en-US" smtClean="0"/>
              <a:t>2023/8/14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50B5245-2673-732D-6553-9E79A1D7A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A11514A-CE3F-0B1B-C269-2A0922DD7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A63B5-17C9-BC48-95BE-20411E2EDDC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35161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D4DC02-C368-38D9-0494-4986DCC48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416D672-A858-A91A-F940-5A1C1BBA9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173525C-B348-F156-1956-37652262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325173E-5F5A-C4A7-BBAE-D8A7402FDD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21B670E-F7DD-99B7-E312-E057BE047E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1CCB967-BE7B-965B-D3FE-AC77A90A6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9633-C005-5549-935A-4FA3C43630CF}" type="datetimeFigureOut">
              <a:rPr kumimoji="1" lang="zh-CN" altLang="en-US" smtClean="0"/>
              <a:t>2023/8/14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86F35F0-DD7B-7FEA-3150-2B087C02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C66CAAE-26C9-7CCD-93B5-CE9F884A9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A63B5-17C9-BC48-95BE-20411E2EDDC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36016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9AEB10-4C8A-D18F-E5F5-05E2A04CD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2AA6965-6CC0-6B80-DDE8-8D02A2B18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9633-C005-5549-935A-4FA3C43630CF}" type="datetimeFigureOut">
              <a:rPr kumimoji="1" lang="zh-CN" altLang="en-US" smtClean="0"/>
              <a:t>2023/8/14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D2A8484-B66A-D7C5-F91A-F204F84C5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D44D7F0-581D-1C14-91FE-B436E4538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A63B5-17C9-BC48-95BE-20411E2EDDC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91930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AB72468-C910-2750-8039-B195FD217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9633-C005-5549-935A-4FA3C43630CF}" type="datetimeFigureOut">
              <a:rPr kumimoji="1" lang="zh-CN" altLang="en-US" smtClean="0"/>
              <a:t>2023/8/14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4AF97A1-5971-3484-2897-B758CAD24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B431B73-FF3C-2D33-0534-07F48C78E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A63B5-17C9-BC48-95BE-20411E2EDDC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65863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78BBE1-9358-CDA7-F1B8-83CB9A42B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9177045-CD08-7B49-BE20-BF2E0CF39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C0DE8D4-6373-B006-4FB3-1C0DDAE2D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CCEA2E5-09D5-9AD7-ECAC-ABF78A37E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9633-C005-5549-935A-4FA3C43630CF}" type="datetimeFigureOut">
              <a:rPr kumimoji="1" lang="zh-CN" altLang="en-US" smtClean="0"/>
              <a:t>2023/8/14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CD2AA6F-5D7B-46D7-4D53-5D138CB4F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95070CA-28B0-0D07-235F-F37908113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A63B5-17C9-BC48-95BE-20411E2EDDC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257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E986A8-BB9C-1E39-1F21-86FA6DD44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53601EA-FB83-07E0-D6E2-FB700607F5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9158228-A279-7968-56CD-7A4150C819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8FFE4FD-1767-791F-6459-EAC67BD26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9633-C005-5549-935A-4FA3C43630CF}" type="datetimeFigureOut">
              <a:rPr kumimoji="1" lang="zh-CN" altLang="en-US" smtClean="0"/>
              <a:t>2023/8/14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3B4F20E-3FD9-1171-C914-278B646CA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DB72844-65F8-FCCA-7432-40E9A06D5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A63B5-17C9-BC48-95BE-20411E2EDDC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35421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8DFF189-5BBD-AA3A-8459-45546A5EA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B0F9A94-AC1B-F74B-99ED-BB0599393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69490A-8467-E4A3-869E-33A9A9CB80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A9633-C005-5549-935A-4FA3C43630CF}" type="datetimeFigureOut">
              <a:rPr kumimoji="1" lang="zh-CN" altLang="en-US" smtClean="0"/>
              <a:t>2023/8/14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AD57FAF-941C-3604-F7B8-13343F39B6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F54B1C8-70FA-AD7A-A4AF-10EB118F2D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A63B5-17C9-BC48-95BE-20411E2EDDC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8947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封面-1.png" descr="封面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PROPRIETARY &amp; CONFIDENTIAL"/>
          <p:cNvSpPr txBox="1"/>
          <p:nvPr/>
        </p:nvSpPr>
        <p:spPr>
          <a:xfrm>
            <a:off x="10377822" y="6400044"/>
            <a:ext cx="1509777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b">
            <a:spAutoFit/>
          </a:bodyPr>
          <a:lstStyle>
            <a:lvl1pPr algn="r" defTabSz="1219169">
              <a:lnSpc>
                <a:spcPct val="140000"/>
              </a:lnSpc>
              <a:defRPr sz="600" cap="all" spc="66">
                <a:solidFill>
                  <a:srgbClr val="FFFFFF"/>
                </a:solidFill>
                <a:latin typeface="Jidu Mono Pro Regular"/>
                <a:ea typeface="Jidu Mono Pro Regular"/>
                <a:cs typeface="Jidu Mono Pro Regular"/>
                <a:sym typeface="Jidu Mono Pro Regular"/>
              </a:defRPr>
            </a:lvl1pPr>
          </a:lstStyle>
          <a:p>
            <a:r>
              <a:t>PROPRIETARY &amp; CONFIDENTIAL</a:t>
            </a:r>
          </a:p>
        </p:txBody>
      </p:sp>
      <p:sp>
        <p:nvSpPr>
          <p:cNvPr id="230" name="正方形"/>
          <p:cNvSpPr/>
          <p:nvPr/>
        </p:nvSpPr>
        <p:spPr>
          <a:xfrm>
            <a:off x="11840934" y="3405668"/>
            <a:ext cx="46665" cy="46664"/>
          </a:xfrm>
          <a:prstGeom prst="rect">
            <a:avLst/>
          </a:prstGeom>
          <a:solidFill>
            <a:srgbClr val="FFFFFF"/>
          </a:solidFill>
          <a:ln w="3175">
            <a:miter lim="400000"/>
          </a:ln>
        </p:spPr>
        <p:txBody>
          <a:bodyPr lIns="12700" tIns="12700" rIns="12700" bIns="12700" anchor="ctr"/>
          <a:lstStyle/>
          <a:p>
            <a:pPr algn="ctr"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31" name="正方形"/>
          <p:cNvSpPr/>
          <p:nvPr/>
        </p:nvSpPr>
        <p:spPr>
          <a:xfrm>
            <a:off x="11840934" y="3007699"/>
            <a:ext cx="46665" cy="46665"/>
          </a:xfrm>
          <a:prstGeom prst="rect">
            <a:avLst/>
          </a:prstGeom>
          <a:solidFill>
            <a:srgbClr val="FFFFFF"/>
          </a:solidFill>
          <a:ln w="3175">
            <a:miter lim="400000"/>
          </a:ln>
        </p:spPr>
        <p:txBody>
          <a:bodyPr lIns="12700" tIns="12700" rIns="12700" bIns="12700" anchor="ctr"/>
          <a:lstStyle/>
          <a:p>
            <a:pPr algn="ctr"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32" name="正方形"/>
          <p:cNvSpPr/>
          <p:nvPr/>
        </p:nvSpPr>
        <p:spPr>
          <a:xfrm>
            <a:off x="305778" y="3405668"/>
            <a:ext cx="46664" cy="46664"/>
          </a:xfrm>
          <a:prstGeom prst="rect">
            <a:avLst/>
          </a:prstGeom>
          <a:solidFill>
            <a:srgbClr val="FFFFFF"/>
          </a:solidFill>
          <a:ln w="3175">
            <a:miter lim="400000"/>
          </a:ln>
        </p:spPr>
        <p:txBody>
          <a:bodyPr lIns="12700" tIns="12700" rIns="12700" bIns="12700" anchor="ctr"/>
          <a:lstStyle/>
          <a:p>
            <a:pPr algn="ctr"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233" name="230615_Logo_通用_Auto Layout_Light.png" descr="230615_Logo_通用_Auto Layout_Light.png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081"/>
            <a:ext cx="12192001" cy="762001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封面标题 - 40pt Medium"/>
          <p:cNvSpPr txBox="1"/>
          <p:nvPr/>
        </p:nvSpPr>
        <p:spPr>
          <a:xfrm>
            <a:off x="871359" y="2311314"/>
            <a:ext cx="4154984" cy="1282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 defTabSz="1219169">
              <a:defRPr sz="4000">
                <a:solidFill>
                  <a:srgbClr val="FFFFFF"/>
                </a:solidFill>
                <a:latin typeface="JIDU Sans CN 3.0 Medium"/>
                <a:ea typeface="JIDU Sans CN 3.0 Medium"/>
                <a:cs typeface="JIDU Sans CN 3.0 Medium"/>
                <a:sym typeface="JIDU Sans CN 3.0 Medium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极越授权钣喷中心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入网申请书</a:t>
            </a:r>
            <a:endParaRPr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DFC0ED2-0C2D-4743-BA70-876D90204BB2}"/>
              </a:ext>
            </a:extLst>
          </p:cNvPr>
          <p:cNvSpPr/>
          <p:nvPr/>
        </p:nvSpPr>
        <p:spPr>
          <a:xfrm>
            <a:off x="362053" y="1855236"/>
            <a:ext cx="11467894" cy="46998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7D33FF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noAutofit/>
          </a:bodyPr>
          <a:lstStyle/>
          <a:p>
            <a:pPr marL="0" marR="0" indent="0" algn="ctr" defTabSz="121916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spc="0" normalizeH="0" baseline="0">
              <a:ln>
                <a:noFill/>
              </a:ln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集度速度">
            <a:extLst>
              <a:ext uri="{FF2B5EF4-FFF2-40B4-BE49-F238E27FC236}">
                <a16:creationId xmlns:a16="http://schemas.microsoft.com/office/drawing/2014/main" id="{47B67260-EAB6-3F29-62AE-F93A2F550EA3}"/>
              </a:ext>
            </a:extLst>
          </p:cNvPr>
          <p:cNvSpPr txBox="1"/>
          <p:nvPr/>
        </p:nvSpPr>
        <p:spPr>
          <a:xfrm>
            <a:off x="362053" y="889000"/>
            <a:ext cx="2923877" cy="54373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 algn="l">
              <a:defRPr sz="3200">
                <a:latin typeface="+mn-lt"/>
                <a:ea typeface="+mn-ea"/>
                <a:cs typeface="+mn-cs"/>
                <a:sym typeface="JIDU Sans CN 3.0 Regular"/>
              </a:defRPr>
            </a:lvl1pPr>
          </a:lstStyle>
          <a:p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申请方情况简介</a:t>
            </a:r>
            <a:endParaRPr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A3F053E-042B-4E39-81DD-FF6722756419}"/>
              </a:ext>
            </a:extLst>
          </p:cNvPr>
          <p:cNvSpPr txBox="1"/>
          <p:nvPr/>
        </p:nvSpPr>
        <p:spPr>
          <a:xfrm>
            <a:off x="4625248" y="3751253"/>
            <a:ext cx="2941503" cy="42062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121916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spc="0" normalizeH="0" baseline="0" dirty="0">
                <a:ln>
                  <a:noFill/>
                </a:ln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提示：上一年度平均服务满意度百分比（需提供所经营品牌相关佐证材料）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97CF488-AA98-403A-9FDC-2BA93AB4DC35}"/>
              </a:ext>
            </a:extLst>
          </p:cNvPr>
          <p:cNvSpPr txBox="1"/>
          <p:nvPr/>
        </p:nvSpPr>
        <p:spPr>
          <a:xfrm>
            <a:off x="437335" y="1526941"/>
            <a:ext cx="5113331" cy="32829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7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、单店服务满意度百分比</a:t>
            </a:r>
          </a:p>
        </p:txBody>
      </p:sp>
    </p:spTree>
    <p:extLst>
      <p:ext uri="{BB962C8B-B14F-4D97-AF65-F5344CB8AC3E}">
        <p14:creationId xmlns:p14="http://schemas.microsoft.com/office/powerpoint/2010/main" val="530143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DFC0ED2-0C2D-4743-BA70-876D90204BB2}"/>
              </a:ext>
            </a:extLst>
          </p:cNvPr>
          <p:cNvSpPr/>
          <p:nvPr/>
        </p:nvSpPr>
        <p:spPr>
          <a:xfrm>
            <a:off x="362053" y="1855236"/>
            <a:ext cx="11467894" cy="46998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7D33FF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noAutofit/>
          </a:bodyPr>
          <a:lstStyle/>
          <a:p>
            <a:pPr marL="0" marR="0" indent="0" algn="ctr" defTabSz="121916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spc="0" normalizeH="0" baseline="0">
              <a:ln>
                <a:noFill/>
              </a:ln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Helvetica Neue"/>
              <a:sym typeface="Helvetica Neue"/>
            </a:endParaRPr>
          </a:p>
        </p:txBody>
      </p:sp>
      <p:sp>
        <p:nvSpPr>
          <p:cNvPr id="5" name="集度速度">
            <a:extLst>
              <a:ext uri="{FF2B5EF4-FFF2-40B4-BE49-F238E27FC236}">
                <a16:creationId xmlns:a16="http://schemas.microsoft.com/office/drawing/2014/main" id="{47B67260-EAB6-3F29-62AE-F93A2F550EA3}"/>
              </a:ext>
            </a:extLst>
          </p:cNvPr>
          <p:cNvSpPr txBox="1"/>
          <p:nvPr/>
        </p:nvSpPr>
        <p:spPr>
          <a:xfrm>
            <a:off x="362053" y="889000"/>
            <a:ext cx="2923877" cy="54373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 algn="l">
              <a:defRPr sz="3200">
                <a:latin typeface="+mn-lt"/>
                <a:ea typeface="+mn-ea"/>
                <a:cs typeface="+mn-cs"/>
                <a:sym typeface="JIDU Sans CN 3.0 Regular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申请方情况简介</a:t>
            </a:r>
            <a:endParaRPr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A3F053E-042B-4E39-81DD-FF6722756419}"/>
              </a:ext>
            </a:extLst>
          </p:cNvPr>
          <p:cNvSpPr txBox="1"/>
          <p:nvPr/>
        </p:nvSpPr>
        <p:spPr>
          <a:xfrm>
            <a:off x="4625248" y="3381921"/>
            <a:ext cx="2941503" cy="115929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121916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spc="0" normalizeH="0" baseline="0" dirty="0">
                <a:ln>
                  <a:noFill/>
                </a:ln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Helvetica Neue"/>
                <a:sym typeface="Helvetica Neue"/>
              </a:rPr>
              <a:t>提示：售后功能区明细表述、对应工位明细及数量（文字描述）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含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喷漆房、打磨房、钣金工位、新能源机修工位、烤漆房、调漆室、动力电池临时储存间、旧件间、配件库房、停车场、客户接待区、客户休息区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Helvetica Neue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97CF488-AA98-403A-9FDC-2BA93AB4DC35}"/>
              </a:ext>
            </a:extLst>
          </p:cNvPr>
          <p:cNvSpPr txBox="1"/>
          <p:nvPr/>
        </p:nvSpPr>
        <p:spPr>
          <a:xfrm>
            <a:off x="437335" y="1526941"/>
            <a:ext cx="5113331" cy="32829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8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、售后各功能区明细及对应工位明细</a:t>
            </a:r>
          </a:p>
        </p:txBody>
      </p:sp>
    </p:spTree>
    <p:extLst>
      <p:ext uri="{BB962C8B-B14F-4D97-AF65-F5344CB8AC3E}">
        <p14:creationId xmlns:p14="http://schemas.microsoft.com/office/powerpoint/2010/main" val="936140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DFC0ED2-0C2D-4743-BA70-876D90204BB2}"/>
              </a:ext>
            </a:extLst>
          </p:cNvPr>
          <p:cNvSpPr/>
          <p:nvPr/>
        </p:nvSpPr>
        <p:spPr>
          <a:xfrm>
            <a:off x="362053" y="1834309"/>
            <a:ext cx="11467894" cy="4720725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7D33FF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noAutofit/>
          </a:bodyPr>
          <a:lstStyle/>
          <a:p>
            <a:pPr marL="0" marR="0" indent="0" algn="ctr" defTabSz="121916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spc="0" normalizeH="0" baseline="0">
              <a:ln>
                <a:noFill/>
              </a:ln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集度速度">
            <a:extLst>
              <a:ext uri="{FF2B5EF4-FFF2-40B4-BE49-F238E27FC236}">
                <a16:creationId xmlns:a16="http://schemas.microsoft.com/office/drawing/2014/main" id="{47B67260-EAB6-3F29-62AE-F93A2F550EA3}"/>
              </a:ext>
            </a:extLst>
          </p:cNvPr>
          <p:cNvSpPr txBox="1"/>
          <p:nvPr/>
        </p:nvSpPr>
        <p:spPr>
          <a:xfrm>
            <a:off x="362053" y="889000"/>
            <a:ext cx="3744615" cy="54373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 algn="l">
              <a:defRPr sz="3200">
                <a:latin typeface="+mn-lt"/>
                <a:ea typeface="+mn-ea"/>
                <a:cs typeface="+mn-cs"/>
                <a:sym typeface="JIDU Sans CN 3.0 Regular"/>
              </a:defRPr>
            </a:lvl1pPr>
          </a:lstStyle>
          <a:p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申请方资质材料清单</a:t>
            </a:r>
            <a:endParaRPr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A3F053E-042B-4E39-81DD-FF6722756419}"/>
              </a:ext>
            </a:extLst>
          </p:cNvPr>
          <p:cNvSpPr txBox="1"/>
          <p:nvPr/>
        </p:nvSpPr>
        <p:spPr>
          <a:xfrm>
            <a:off x="4625248" y="3843586"/>
            <a:ext cx="2941503" cy="23596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121916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spc="0" normalizeH="0" baseline="0" dirty="0">
                <a:ln>
                  <a:noFill/>
                </a:ln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提示：请提供图片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97CF488-AA98-403A-9FDC-2BA93AB4DC35}"/>
              </a:ext>
            </a:extLst>
          </p:cNvPr>
          <p:cNvSpPr txBox="1"/>
          <p:nvPr/>
        </p:nvSpPr>
        <p:spPr>
          <a:xfrm>
            <a:off x="362053" y="1506014"/>
            <a:ext cx="5113331" cy="32829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1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、营业执照</a:t>
            </a:r>
          </a:p>
        </p:txBody>
      </p:sp>
    </p:spTree>
    <p:extLst>
      <p:ext uri="{BB962C8B-B14F-4D97-AF65-F5344CB8AC3E}">
        <p14:creationId xmlns:p14="http://schemas.microsoft.com/office/powerpoint/2010/main" val="1950185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DFC0ED2-0C2D-4743-BA70-876D90204BB2}"/>
              </a:ext>
            </a:extLst>
          </p:cNvPr>
          <p:cNvSpPr/>
          <p:nvPr/>
        </p:nvSpPr>
        <p:spPr>
          <a:xfrm>
            <a:off x="362053" y="1834309"/>
            <a:ext cx="11467894" cy="4720725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7D33FF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noAutofit/>
          </a:bodyPr>
          <a:lstStyle/>
          <a:p>
            <a:pPr marL="0" marR="0" indent="0" algn="ctr" defTabSz="121916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spc="0" normalizeH="0" baseline="0">
              <a:ln>
                <a:noFill/>
              </a:ln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集度速度">
            <a:extLst>
              <a:ext uri="{FF2B5EF4-FFF2-40B4-BE49-F238E27FC236}">
                <a16:creationId xmlns:a16="http://schemas.microsoft.com/office/drawing/2014/main" id="{47B67260-EAB6-3F29-62AE-F93A2F550EA3}"/>
              </a:ext>
            </a:extLst>
          </p:cNvPr>
          <p:cNvSpPr txBox="1"/>
          <p:nvPr/>
        </p:nvSpPr>
        <p:spPr>
          <a:xfrm>
            <a:off x="362053" y="889000"/>
            <a:ext cx="3744615" cy="54373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 algn="l">
              <a:defRPr sz="3200">
                <a:latin typeface="+mn-lt"/>
                <a:ea typeface="+mn-ea"/>
                <a:cs typeface="+mn-cs"/>
                <a:sym typeface="JIDU Sans CN 3.0 Regular"/>
              </a:defRPr>
            </a:lvl1pPr>
          </a:lstStyle>
          <a:p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申请方资质材料清单</a:t>
            </a:r>
            <a:endParaRPr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A3F053E-042B-4E39-81DD-FF6722756419}"/>
              </a:ext>
            </a:extLst>
          </p:cNvPr>
          <p:cNvSpPr txBox="1"/>
          <p:nvPr/>
        </p:nvSpPr>
        <p:spPr>
          <a:xfrm>
            <a:off x="4625248" y="3843586"/>
            <a:ext cx="2941503" cy="23596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121916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spc="0" normalizeH="0" baseline="0" dirty="0">
                <a:ln>
                  <a:noFill/>
                </a:ln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提示：请提供图片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97CF488-AA98-403A-9FDC-2BA93AB4DC35}"/>
              </a:ext>
            </a:extLst>
          </p:cNvPr>
          <p:cNvSpPr txBox="1"/>
          <p:nvPr/>
        </p:nvSpPr>
        <p:spPr>
          <a:xfrm>
            <a:off x="362053" y="1469376"/>
            <a:ext cx="6552455" cy="32829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2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、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《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土地租赁合同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》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（如场地为租赁场地，则需提供）</a:t>
            </a:r>
          </a:p>
        </p:txBody>
      </p:sp>
    </p:spTree>
    <p:extLst>
      <p:ext uri="{BB962C8B-B14F-4D97-AF65-F5344CB8AC3E}">
        <p14:creationId xmlns:p14="http://schemas.microsoft.com/office/powerpoint/2010/main" val="397092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DFC0ED2-0C2D-4743-BA70-876D90204BB2}"/>
              </a:ext>
            </a:extLst>
          </p:cNvPr>
          <p:cNvSpPr/>
          <p:nvPr/>
        </p:nvSpPr>
        <p:spPr>
          <a:xfrm>
            <a:off x="362053" y="1834309"/>
            <a:ext cx="11467894" cy="4720725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7D33FF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noAutofit/>
          </a:bodyPr>
          <a:lstStyle/>
          <a:p>
            <a:pPr marL="0" marR="0" indent="0" algn="ctr" defTabSz="121916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spc="0" normalizeH="0" baseline="0">
              <a:ln>
                <a:noFill/>
              </a:ln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Helvetica Neue"/>
              <a:sym typeface="Helvetica Neue"/>
            </a:endParaRPr>
          </a:p>
        </p:txBody>
      </p:sp>
      <p:sp>
        <p:nvSpPr>
          <p:cNvPr id="5" name="集度速度">
            <a:extLst>
              <a:ext uri="{FF2B5EF4-FFF2-40B4-BE49-F238E27FC236}">
                <a16:creationId xmlns:a16="http://schemas.microsoft.com/office/drawing/2014/main" id="{47B67260-EAB6-3F29-62AE-F93A2F550EA3}"/>
              </a:ext>
            </a:extLst>
          </p:cNvPr>
          <p:cNvSpPr txBox="1"/>
          <p:nvPr/>
        </p:nvSpPr>
        <p:spPr>
          <a:xfrm>
            <a:off x="362053" y="889000"/>
            <a:ext cx="3744615" cy="54373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 algn="l">
              <a:defRPr sz="3200">
                <a:latin typeface="+mn-lt"/>
                <a:ea typeface="+mn-ea"/>
                <a:cs typeface="+mn-cs"/>
                <a:sym typeface="JIDU Sans CN 3.0 Regular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申请方资质材料清单</a:t>
            </a:r>
            <a:endParaRPr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A3F053E-042B-4E39-81DD-FF6722756419}"/>
              </a:ext>
            </a:extLst>
          </p:cNvPr>
          <p:cNvSpPr txBox="1"/>
          <p:nvPr/>
        </p:nvSpPr>
        <p:spPr>
          <a:xfrm>
            <a:off x="4625248" y="3843586"/>
            <a:ext cx="2941503" cy="23596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121916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spc="0" normalizeH="0" baseline="0" dirty="0">
                <a:ln>
                  <a:noFill/>
                </a:ln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Helvetica Neue"/>
                <a:sym typeface="Helvetica Neue"/>
              </a:rPr>
              <a:t>提示：请提供图片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97CF488-AA98-403A-9FDC-2BA93AB4DC35}"/>
              </a:ext>
            </a:extLst>
          </p:cNvPr>
          <p:cNvSpPr txBox="1"/>
          <p:nvPr/>
        </p:nvSpPr>
        <p:spPr>
          <a:xfrm>
            <a:off x="362053" y="1506014"/>
            <a:ext cx="5113331" cy="32829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3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、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《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土地证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》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、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《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房产证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》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、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《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规划许可证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》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096084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DFC0ED2-0C2D-4743-BA70-876D90204BB2}"/>
              </a:ext>
            </a:extLst>
          </p:cNvPr>
          <p:cNvSpPr/>
          <p:nvPr/>
        </p:nvSpPr>
        <p:spPr>
          <a:xfrm>
            <a:off x="362054" y="1936171"/>
            <a:ext cx="11467894" cy="4720725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7D33FF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noAutofit/>
          </a:bodyPr>
          <a:lstStyle/>
          <a:p>
            <a:pPr marL="0" marR="0" indent="0" algn="ctr" defTabSz="121916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spc="0" normalizeH="0" baseline="0">
              <a:ln>
                <a:noFill/>
              </a:ln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集度速度">
            <a:extLst>
              <a:ext uri="{FF2B5EF4-FFF2-40B4-BE49-F238E27FC236}">
                <a16:creationId xmlns:a16="http://schemas.microsoft.com/office/drawing/2014/main" id="{47B67260-EAB6-3F29-62AE-F93A2F550EA3}"/>
              </a:ext>
            </a:extLst>
          </p:cNvPr>
          <p:cNvSpPr txBox="1"/>
          <p:nvPr/>
        </p:nvSpPr>
        <p:spPr>
          <a:xfrm>
            <a:off x="362053" y="889000"/>
            <a:ext cx="3744615" cy="54373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>
              <a:defRPr sz="3200">
                <a:latin typeface="+mn-lt"/>
                <a:ea typeface="+mn-ea"/>
                <a:cs typeface="+mn-cs"/>
                <a:sym typeface="JIDU Sans CN 3.0 Regular"/>
              </a:defRPr>
            </a:lvl1pPr>
          </a:lstStyle>
          <a:p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申请方资质材料清单</a:t>
            </a:r>
            <a:endParaRPr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A3F053E-042B-4E39-81DD-FF6722756419}"/>
              </a:ext>
            </a:extLst>
          </p:cNvPr>
          <p:cNvSpPr txBox="1"/>
          <p:nvPr/>
        </p:nvSpPr>
        <p:spPr>
          <a:xfrm>
            <a:off x="4625248" y="3843586"/>
            <a:ext cx="2941503" cy="23596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121916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spc="0" normalizeH="0" baseline="0" dirty="0">
                <a:ln>
                  <a:noFill/>
                </a:ln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提示：请提供图片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97CF488-AA98-403A-9FDC-2BA93AB4DC35}"/>
              </a:ext>
            </a:extLst>
          </p:cNvPr>
          <p:cNvSpPr txBox="1"/>
          <p:nvPr/>
        </p:nvSpPr>
        <p:spPr>
          <a:xfrm>
            <a:off x="362052" y="1330877"/>
            <a:ext cx="11467894" cy="60529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4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、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《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机动车维修经营备案表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》/《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机动车维修经营许可证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》/《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道路运输经营许可证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》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（任一即可，需为一类或二类机动车维修资质）</a:t>
            </a:r>
          </a:p>
        </p:txBody>
      </p:sp>
    </p:spTree>
    <p:extLst>
      <p:ext uri="{BB962C8B-B14F-4D97-AF65-F5344CB8AC3E}">
        <p14:creationId xmlns:p14="http://schemas.microsoft.com/office/powerpoint/2010/main" val="530670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DFC0ED2-0C2D-4743-BA70-876D90204BB2}"/>
              </a:ext>
            </a:extLst>
          </p:cNvPr>
          <p:cNvSpPr/>
          <p:nvPr/>
        </p:nvSpPr>
        <p:spPr>
          <a:xfrm>
            <a:off x="362053" y="1834309"/>
            <a:ext cx="11467894" cy="4720725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7D33FF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noAutofit/>
          </a:bodyPr>
          <a:lstStyle/>
          <a:p>
            <a:pPr marL="0" marR="0" indent="0" algn="ctr" defTabSz="121916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spc="0" normalizeH="0" baseline="0">
              <a:ln>
                <a:noFill/>
              </a:ln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集度速度">
            <a:extLst>
              <a:ext uri="{FF2B5EF4-FFF2-40B4-BE49-F238E27FC236}">
                <a16:creationId xmlns:a16="http://schemas.microsoft.com/office/drawing/2014/main" id="{47B67260-EAB6-3F29-62AE-F93A2F550EA3}"/>
              </a:ext>
            </a:extLst>
          </p:cNvPr>
          <p:cNvSpPr txBox="1"/>
          <p:nvPr/>
        </p:nvSpPr>
        <p:spPr>
          <a:xfrm>
            <a:off x="362053" y="889000"/>
            <a:ext cx="3744615" cy="54373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 algn="l">
              <a:defRPr sz="3200">
                <a:latin typeface="+mn-lt"/>
                <a:ea typeface="+mn-ea"/>
                <a:cs typeface="+mn-cs"/>
                <a:sym typeface="JIDU Sans CN 3.0 Regular"/>
              </a:defRPr>
            </a:lvl1pPr>
          </a:lstStyle>
          <a:p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申请方资质材料清单</a:t>
            </a:r>
            <a:endParaRPr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A3F053E-042B-4E39-81DD-FF6722756419}"/>
              </a:ext>
            </a:extLst>
          </p:cNvPr>
          <p:cNvSpPr txBox="1"/>
          <p:nvPr/>
        </p:nvSpPr>
        <p:spPr>
          <a:xfrm>
            <a:off x="4625248" y="3843586"/>
            <a:ext cx="2941503" cy="23596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121916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spc="0" normalizeH="0" baseline="0" dirty="0">
                <a:ln>
                  <a:noFill/>
                </a:ln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提示：请提供图片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97CF488-AA98-403A-9FDC-2BA93AB4DC35}"/>
              </a:ext>
            </a:extLst>
          </p:cNvPr>
          <p:cNvSpPr txBox="1"/>
          <p:nvPr/>
        </p:nvSpPr>
        <p:spPr>
          <a:xfrm>
            <a:off x="362053" y="1506014"/>
            <a:ext cx="10015836" cy="32829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5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、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《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消防验收批文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》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426591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DFC0ED2-0C2D-4743-BA70-876D90204BB2}"/>
              </a:ext>
            </a:extLst>
          </p:cNvPr>
          <p:cNvSpPr/>
          <p:nvPr/>
        </p:nvSpPr>
        <p:spPr>
          <a:xfrm>
            <a:off x="362053" y="1834309"/>
            <a:ext cx="11467894" cy="4720725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7D33FF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noAutofit/>
          </a:bodyPr>
          <a:lstStyle/>
          <a:p>
            <a:pPr marL="0" marR="0" indent="0" algn="ctr" defTabSz="121916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spc="0" normalizeH="0" baseline="0">
              <a:ln>
                <a:noFill/>
              </a:ln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集度速度">
            <a:extLst>
              <a:ext uri="{FF2B5EF4-FFF2-40B4-BE49-F238E27FC236}">
                <a16:creationId xmlns:a16="http://schemas.microsoft.com/office/drawing/2014/main" id="{47B67260-EAB6-3F29-62AE-F93A2F550EA3}"/>
              </a:ext>
            </a:extLst>
          </p:cNvPr>
          <p:cNvSpPr txBox="1"/>
          <p:nvPr/>
        </p:nvSpPr>
        <p:spPr>
          <a:xfrm>
            <a:off x="362053" y="889000"/>
            <a:ext cx="3744615" cy="54373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 algn="l">
              <a:defRPr sz="3200">
                <a:latin typeface="+mn-lt"/>
                <a:ea typeface="+mn-ea"/>
                <a:cs typeface="+mn-cs"/>
                <a:sym typeface="JIDU Sans CN 3.0 Regular"/>
              </a:defRPr>
            </a:lvl1pPr>
          </a:lstStyle>
          <a:p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申请方资质材料清单</a:t>
            </a:r>
            <a:endParaRPr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A3F053E-042B-4E39-81DD-FF6722756419}"/>
              </a:ext>
            </a:extLst>
          </p:cNvPr>
          <p:cNvSpPr txBox="1"/>
          <p:nvPr/>
        </p:nvSpPr>
        <p:spPr>
          <a:xfrm>
            <a:off x="4625248" y="3843586"/>
            <a:ext cx="2941503" cy="23596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121916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spc="0" normalizeH="0" baseline="0" dirty="0">
                <a:ln>
                  <a:noFill/>
                </a:ln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提示：请提供图片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97CF488-AA98-403A-9FDC-2BA93AB4DC35}"/>
              </a:ext>
            </a:extLst>
          </p:cNvPr>
          <p:cNvSpPr txBox="1"/>
          <p:nvPr/>
        </p:nvSpPr>
        <p:spPr>
          <a:xfrm>
            <a:off x="362053" y="1506014"/>
            <a:ext cx="10015836" cy="32829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6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、上一年度财务报表和资产负债表</a:t>
            </a:r>
          </a:p>
        </p:txBody>
      </p:sp>
    </p:spTree>
    <p:extLst>
      <p:ext uri="{BB962C8B-B14F-4D97-AF65-F5344CB8AC3E}">
        <p14:creationId xmlns:p14="http://schemas.microsoft.com/office/powerpoint/2010/main" val="1146209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DFC0ED2-0C2D-4743-BA70-876D90204BB2}"/>
              </a:ext>
            </a:extLst>
          </p:cNvPr>
          <p:cNvSpPr/>
          <p:nvPr/>
        </p:nvSpPr>
        <p:spPr>
          <a:xfrm>
            <a:off x="362053" y="1834309"/>
            <a:ext cx="11467894" cy="4720725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7D33FF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noAutofit/>
          </a:bodyPr>
          <a:lstStyle/>
          <a:p>
            <a:pPr marL="0" marR="0" indent="0" algn="ctr" defTabSz="121916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spc="0" normalizeH="0" baseline="0">
              <a:ln>
                <a:noFill/>
              </a:ln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集度速度">
            <a:extLst>
              <a:ext uri="{FF2B5EF4-FFF2-40B4-BE49-F238E27FC236}">
                <a16:creationId xmlns:a16="http://schemas.microsoft.com/office/drawing/2014/main" id="{47B67260-EAB6-3F29-62AE-F93A2F550EA3}"/>
              </a:ext>
            </a:extLst>
          </p:cNvPr>
          <p:cNvSpPr txBox="1"/>
          <p:nvPr/>
        </p:nvSpPr>
        <p:spPr>
          <a:xfrm>
            <a:off x="362053" y="889000"/>
            <a:ext cx="2513509" cy="54373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 algn="l">
              <a:defRPr sz="3200">
                <a:latin typeface="+mn-lt"/>
                <a:ea typeface="+mn-ea"/>
                <a:cs typeface="+mn-cs"/>
                <a:sym typeface="JIDU Sans CN 3.0 Regular"/>
              </a:defRPr>
            </a:lvl1pPr>
          </a:lstStyle>
          <a:p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场地现状照片</a:t>
            </a:r>
            <a:endParaRPr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A3F053E-042B-4E39-81DD-FF6722756419}"/>
              </a:ext>
            </a:extLst>
          </p:cNvPr>
          <p:cNvSpPr txBox="1"/>
          <p:nvPr/>
        </p:nvSpPr>
        <p:spPr>
          <a:xfrm>
            <a:off x="4625248" y="3843586"/>
            <a:ext cx="2941503" cy="23596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121916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spc="0" normalizeH="0" baseline="0" dirty="0">
                <a:ln>
                  <a:noFill/>
                </a:ln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提示：请提供现场照片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97CF488-AA98-403A-9FDC-2BA93AB4DC35}"/>
              </a:ext>
            </a:extLst>
          </p:cNvPr>
          <p:cNvSpPr txBox="1"/>
          <p:nvPr/>
        </p:nvSpPr>
        <p:spPr>
          <a:xfrm>
            <a:off x="362053" y="1506014"/>
            <a:ext cx="10015836" cy="32829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1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、当前外立面全景照片</a:t>
            </a:r>
          </a:p>
        </p:txBody>
      </p:sp>
    </p:spTree>
    <p:extLst>
      <p:ext uri="{BB962C8B-B14F-4D97-AF65-F5344CB8AC3E}">
        <p14:creationId xmlns:p14="http://schemas.microsoft.com/office/powerpoint/2010/main" val="3609530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DFC0ED2-0C2D-4743-BA70-876D90204BB2}"/>
              </a:ext>
            </a:extLst>
          </p:cNvPr>
          <p:cNvSpPr/>
          <p:nvPr/>
        </p:nvSpPr>
        <p:spPr>
          <a:xfrm>
            <a:off x="362053" y="1834309"/>
            <a:ext cx="5733946" cy="4928212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7D33FF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noAutofit/>
          </a:bodyPr>
          <a:lstStyle/>
          <a:p>
            <a:pPr marL="0" marR="0" indent="0" algn="ctr" defTabSz="121916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spc="0" normalizeH="0" baseline="0">
              <a:ln>
                <a:noFill/>
              </a:ln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集度速度">
            <a:extLst>
              <a:ext uri="{FF2B5EF4-FFF2-40B4-BE49-F238E27FC236}">
                <a16:creationId xmlns:a16="http://schemas.microsoft.com/office/drawing/2014/main" id="{47B67260-EAB6-3F29-62AE-F93A2F550EA3}"/>
              </a:ext>
            </a:extLst>
          </p:cNvPr>
          <p:cNvSpPr txBox="1"/>
          <p:nvPr/>
        </p:nvSpPr>
        <p:spPr>
          <a:xfrm>
            <a:off x="362053" y="889000"/>
            <a:ext cx="2513509" cy="54373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 algn="l">
              <a:defRPr sz="3200">
                <a:latin typeface="+mn-lt"/>
                <a:ea typeface="+mn-ea"/>
                <a:cs typeface="+mn-cs"/>
                <a:sym typeface="JIDU Sans CN 3.0 Regular"/>
              </a:defRPr>
            </a:lvl1pPr>
          </a:lstStyle>
          <a:p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场地现状照片</a:t>
            </a:r>
            <a:endParaRPr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A3F053E-042B-4E39-81DD-FF6722756419}"/>
              </a:ext>
            </a:extLst>
          </p:cNvPr>
          <p:cNvSpPr txBox="1"/>
          <p:nvPr/>
        </p:nvSpPr>
        <p:spPr>
          <a:xfrm>
            <a:off x="1948149" y="4068412"/>
            <a:ext cx="2941503" cy="23596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121916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spc="0" normalizeH="0" baseline="0" dirty="0">
                <a:ln>
                  <a:noFill/>
                </a:ln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售后接待正门照片（展示完整外立面）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97CF488-AA98-403A-9FDC-2BA93AB4DC35}"/>
              </a:ext>
            </a:extLst>
          </p:cNvPr>
          <p:cNvSpPr txBox="1"/>
          <p:nvPr/>
        </p:nvSpPr>
        <p:spPr>
          <a:xfrm>
            <a:off x="362053" y="1506014"/>
            <a:ext cx="10015836" cy="32829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2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、当前售后接待区域照片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09FD31B-0803-4063-B603-BBCE5E5A3E13}"/>
              </a:ext>
            </a:extLst>
          </p:cNvPr>
          <p:cNvSpPr/>
          <p:nvPr/>
        </p:nvSpPr>
        <p:spPr>
          <a:xfrm>
            <a:off x="6095999" y="1834309"/>
            <a:ext cx="5733947" cy="4928212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7D33FF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noAutofit/>
          </a:bodyPr>
          <a:lstStyle/>
          <a:p>
            <a:pPr marL="0" marR="0" indent="0" algn="ctr" defTabSz="121916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spc="0" normalizeH="0" baseline="0">
              <a:ln>
                <a:noFill/>
              </a:ln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59476C4-286B-4A8F-9390-41E0ADAB0F8F}"/>
              </a:ext>
            </a:extLst>
          </p:cNvPr>
          <p:cNvSpPr txBox="1"/>
          <p:nvPr/>
        </p:nvSpPr>
        <p:spPr>
          <a:xfrm>
            <a:off x="7492221" y="4074596"/>
            <a:ext cx="2941503" cy="23596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121916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spc="0" normalizeH="0" baseline="0" dirty="0">
                <a:ln>
                  <a:noFill/>
                </a:ln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前台区域照片</a:t>
            </a:r>
          </a:p>
        </p:txBody>
      </p:sp>
    </p:spTree>
    <p:extLst>
      <p:ext uri="{BB962C8B-B14F-4D97-AF65-F5344CB8AC3E}">
        <p14:creationId xmlns:p14="http://schemas.microsoft.com/office/powerpoint/2010/main" val="2926867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集度速度">
            <a:extLst>
              <a:ext uri="{FF2B5EF4-FFF2-40B4-BE49-F238E27FC236}">
                <a16:creationId xmlns:a16="http://schemas.microsoft.com/office/drawing/2014/main" id="{47B67260-EAB6-3F29-62AE-F93A2F550EA3}"/>
              </a:ext>
            </a:extLst>
          </p:cNvPr>
          <p:cNvSpPr txBox="1"/>
          <p:nvPr/>
        </p:nvSpPr>
        <p:spPr>
          <a:xfrm>
            <a:off x="362053" y="889000"/>
            <a:ext cx="2923877" cy="54373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 algn="l">
              <a:defRPr sz="3200">
                <a:latin typeface="+mn-lt"/>
                <a:ea typeface="+mn-ea"/>
                <a:cs typeface="+mn-cs"/>
                <a:sym typeface="JIDU Sans CN 3.0 Regular"/>
              </a:defRPr>
            </a:lvl1pPr>
          </a:lstStyle>
          <a:p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申请方企业信息</a:t>
            </a:r>
            <a:endParaRPr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3" name="表格 3">
            <a:extLst>
              <a:ext uri="{FF2B5EF4-FFF2-40B4-BE49-F238E27FC236}">
                <a16:creationId xmlns:a16="http://schemas.microsoft.com/office/drawing/2014/main" id="{041694D1-0EA4-41C3-9FA6-BD3C3C3E63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153736"/>
              </p:ext>
            </p:extLst>
          </p:nvPr>
        </p:nvGraphicFramePr>
        <p:xfrm>
          <a:off x="408236" y="1477747"/>
          <a:ext cx="11375528" cy="3311541"/>
        </p:xfrm>
        <a:graphic>
          <a:graphicData uri="http://schemas.openxmlformats.org/drawingml/2006/table">
            <a:tbl>
              <a:tblPr firstRow="1" bandRow="1"/>
              <a:tblGrid>
                <a:gridCol w="4079085">
                  <a:extLst>
                    <a:ext uri="{9D8B030D-6E8A-4147-A177-3AD203B41FA5}">
                      <a16:colId xmlns:a16="http://schemas.microsoft.com/office/drawing/2014/main" val="3857866514"/>
                    </a:ext>
                  </a:extLst>
                </a:gridCol>
                <a:gridCol w="7296443">
                  <a:extLst>
                    <a:ext uri="{9D8B030D-6E8A-4147-A177-3AD203B41FA5}">
                      <a16:colId xmlns:a16="http://schemas.microsoft.com/office/drawing/2014/main" val="3613695526"/>
                    </a:ext>
                  </a:extLst>
                </a:gridCol>
              </a:tblGrid>
              <a:tr h="364517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企业信息</a:t>
                      </a:r>
                    </a:p>
                  </a:txBody>
                  <a:tcPr anchor="ctr">
                    <a:solidFill>
                      <a:srgbClr val="8329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8617772"/>
                  </a:ext>
                </a:extLst>
              </a:tr>
              <a:tr h="327309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申请方企业名称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1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8929064"/>
                  </a:ext>
                </a:extLst>
              </a:tr>
              <a:tr h="327309">
                <a:tc>
                  <a:txBody>
                    <a:bodyPr/>
                    <a:lstStyle/>
                    <a:p>
                      <a:pPr marL="0" marR="0" lvl="0" indent="0" algn="l" defTabSz="2921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申请方企业注册地址（需与场地地址一致）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1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5764478"/>
                  </a:ext>
                </a:extLst>
              </a:tr>
              <a:tr h="327309">
                <a:tc>
                  <a:txBody>
                    <a:bodyPr/>
                    <a:lstStyle/>
                    <a:p>
                      <a:pPr marL="0" marR="0" lvl="0" indent="0" algn="l" defTabSz="2921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申请方企业注册资金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1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6199274"/>
                  </a:ext>
                </a:extLst>
              </a:tr>
              <a:tr h="327309">
                <a:tc>
                  <a:txBody>
                    <a:bodyPr/>
                    <a:lstStyle/>
                    <a:p>
                      <a:pPr marL="0" marR="0" lvl="0" indent="0" algn="l" defTabSz="2921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申请方法人代表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1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760452"/>
                  </a:ext>
                </a:extLst>
              </a:tr>
              <a:tr h="327309">
                <a:tc>
                  <a:txBody>
                    <a:bodyPr/>
                    <a:lstStyle/>
                    <a:p>
                      <a:pPr marL="0" marR="0" lvl="0" indent="0" algn="l" defTabSz="2921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申请方维修资质类别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1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4936109"/>
                  </a:ext>
                </a:extLst>
              </a:tr>
              <a:tr h="327309">
                <a:tc>
                  <a:txBody>
                    <a:bodyPr/>
                    <a:lstStyle/>
                    <a:p>
                      <a:pPr marL="0" marR="0" lvl="0" indent="0" algn="l" defTabSz="2921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申请方所属集团（如有）</a:t>
                      </a:r>
                      <a:endParaRPr lang="zh-CN" altLang="en-US" sz="11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1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1228052"/>
                  </a:ext>
                </a:extLst>
              </a:tr>
              <a:tr h="327309">
                <a:tc>
                  <a:txBody>
                    <a:bodyPr/>
                    <a:lstStyle/>
                    <a:p>
                      <a:pPr marL="0" marR="0" lvl="0" indent="0" algn="l" defTabSz="2921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单店上一年度盈利状况（万</a:t>
                      </a:r>
                      <a:r>
                        <a:rPr lang="en-US" altLang="zh-CN" sz="11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年）</a:t>
                      </a:r>
                      <a:endParaRPr lang="zh-CN" altLang="en-US" sz="11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1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104193"/>
                  </a:ext>
                </a:extLst>
              </a:tr>
              <a:tr h="327309">
                <a:tc>
                  <a:txBody>
                    <a:bodyPr/>
                    <a:lstStyle/>
                    <a:p>
                      <a:pPr marL="0" marR="0" lvl="0" indent="0" algn="l" defTabSz="2921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单店资产负债率（新店看集团</a:t>
                      </a:r>
                      <a:r>
                        <a:rPr lang="en-US" altLang="zh-CN" sz="11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老店看该店）</a:t>
                      </a:r>
                      <a:endParaRPr lang="zh-CN" altLang="en-US" sz="11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1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3503097"/>
                  </a:ext>
                </a:extLst>
              </a:tr>
              <a:tr h="327309">
                <a:tc>
                  <a:txBody>
                    <a:bodyPr/>
                    <a:lstStyle/>
                    <a:p>
                      <a:pPr marL="0" marR="0" lvl="0" indent="0" algn="l" defTabSz="2921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单店场地剩余租期时长</a:t>
                      </a:r>
                      <a:endParaRPr lang="zh-CN" altLang="en-US" sz="11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1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1674800"/>
                  </a:ext>
                </a:extLst>
              </a:tr>
            </a:tbl>
          </a:graphicData>
        </a:graphic>
      </p:graphicFrame>
      <p:graphicFrame>
        <p:nvGraphicFramePr>
          <p:cNvPr id="4" name="表格 6">
            <a:extLst>
              <a:ext uri="{FF2B5EF4-FFF2-40B4-BE49-F238E27FC236}">
                <a16:creationId xmlns:a16="http://schemas.microsoft.com/office/drawing/2014/main" id="{B2E2D150-5281-4D37-9D08-B326AEA526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888713"/>
              </p:ext>
            </p:extLst>
          </p:nvPr>
        </p:nvGraphicFramePr>
        <p:xfrm>
          <a:off x="408235" y="4862012"/>
          <a:ext cx="11375528" cy="1854200"/>
        </p:xfrm>
        <a:graphic>
          <a:graphicData uri="http://schemas.openxmlformats.org/drawingml/2006/table">
            <a:tbl>
              <a:tblPr firstRow="1" bandRow="1"/>
              <a:tblGrid>
                <a:gridCol w="4075630">
                  <a:extLst>
                    <a:ext uri="{9D8B030D-6E8A-4147-A177-3AD203B41FA5}">
                      <a16:colId xmlns:a16="http://schemas.microsoft.com/office/drawing/2014/main" val="692605001"/>
                    </a:ext>
                  </a:extLst>
                </a:gridCol>
                <a:gridCol w="7299898">
                  <a:extLst>
                    <a:ext uri="{9D8B030D-6E8A-4147-A177-3AD203B41FA5}">
                      <a16:colId xmlns:a16="http://schemas.microsoft.com/office/drawing/2014/main" val="413901463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联系人信息</a:t>
                      </a:r>
                    </a:p>
                  </a:txBody>
                  <a:tcPr anchor="ctr">
                    <a:solidFill>
                      <a:srgbClr val="8329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25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联系人姓名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1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2118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2921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联系人职位</a:t>
                      </a:r>
                      <a:endParaRPr lang="zh-CN" altLang="en-US" sz="11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1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0491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2921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联系人电话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1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9745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2921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联系人邮箱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1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3059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46290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DFC0ED2-0C2D-4743-BA70-876D90204BB2}"/>
              </a:ext>
            </a:extLst>
          </p:cNvPr>
          <p:cNvSpPr/>
          <p:nvPr/>
        </p:nvSpPr>
        <p:spPr>
          <a:xfrm>
            <a:off x="362053" y="1834309"/>
            <a:ext cx="11467894" cy="4731744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7D33FF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noAutofit/>
          </a:bodyPr>
          <a:lstStyle/>
          <a:p>
            <a:pPr marL="0" marR="0" indent="0" algn="ctr" defTabSz="121916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spc="0" normalizeH="0" baseline="0">
              <a:ln>
                <a:noFill/>
              </a:ln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集度速度">
            <a:extLst>
              <a:ext uri="{FF2B5EF4-FFF2-40B4-BE49-F238E27FC236}">
                <a16:creationId xmlns:a16="http://schemas.microsoft.com/office/drawing/2014/main" id="{47B67260-EAB6-3F29-62AE-F93A2F550EA3}"/>
              </a:ext>
            </a:extLst>
          </p:cNvPr>
          <p:cNvSpPr txBox="1"/>
          <p:nvPr/>
        </p:nvSpPr>
        <p:spPr>
          <a:xfrm>
            <a:off x="362053" y="889000"/>
            <a:ext cx="2513509" cy="54373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 algn="l">
              <a:defRPr sz="3200">
                <a:latin typeface="+mn-lt"/>
                <a:ea typeface="+mn-ea"/>
                <a:cs typeface="+mn-cs"/>
                <a:sym typeface="JIDU Sans CN 3.0 Regular"/>
              </a:defRPr>
            </a:lvl1pPr>
          </a:lstStyle>
          <a:p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场地现状照片</a:t>
            </a:r>
            <a:endParaRPr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A3F053E-042B-4E39-81DD-FF6722756419}"/>
              </a:ext>
            </a:extLst>
          </p:cNvPr>
          <p:cNvSpPr txBox="1"/>
          <p:nvPr/>
        </p:nvSpPr>
        <p:spPr>
          <a:xfrm>
            <a:off x="4504063" y="4200181"/>
            <a:ext cx="2941503" cy="23596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121916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spc="0" normalizeH="0" baseline="0" dirty="0">
                <a:ln>
                  <a:noFill/>
                </a:ln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提示：请提供照片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97CF488-AA98-403A-9FDC-2BA93AB4DC35}"/>
              </a:ext>
            </a:extLst>
          </p:cNvPr>
          <p:cNvSpPr txBox="1"/>
          <p:nvPr/>
        </p:nvSpPr>
        <p:spPr>
          <a:xfrm>
            <a:off x="362053" y="1506014"/>
            <a:ext cx="10015836" cy="32829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3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、当前客休区域全景照片</a:t>
            </a:r>
          </a:p>
        </p:txBody>
      </p:sp>
    </p:spTree>
    <p:extLst>
      <p:ext uri="{BB962C8B-B14F-4D97-AF65-F5344CB8AC3E}">
        <p14:creationId xmlns:p14="http://schemas.microsoft.com/office/powerpoint/2010/main" val="947392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DFC0ED2-0C2D-4743-BA70-876D90204BB2}"/>
              </a:ext>
            </a:extLst>
          </p:cNvPr>
          <p:cNvSpPr/>
          <p:nvPr/>
        </p:nvSpPr>
        <p:spPr>
          <a:xfrm>
            <a:off x="362053" y="1834309"/>
            <a:ext cx="5733947" cy="4946572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7D33FF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noAutofit/>
          </a:bodyPr>
          <a:lstStyle/>
          <a:p>
            <a:pPr marL="0" marR="0" indent="0" algn="ctr" defTabSz="121916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spc="0" normalizeH="0" baseline="0">
              <a:ln>
                <a:noFill/>
              </a:ln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集度速度">
            <a:extLst>
              <a:ext uri="{FF2B5EF4-FFF2-40B4-BE49-F238E27FC236}">
                <a16:creationId xmlns:a16="http://schemas.microsoft.com/office/drawing/2014/main" id="{47B67260-EAB6-3F29-62AE-F93A2F550EA3}"/>
              </a:ext>
            </a:extLst>
          </p:cNvPr>
          <p:cNvSpPr txBox="1"/>
          <p:nvPr/>
        </p:nvSpPr>
        <p:spPr>
          <a:xfrm>
            <a:off x="362053" y="889000"/>
            <a:ext cx="2513509" cy="54373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 algn="l">
              <a:defRPr sz="3200">
                <a:latin typeface="+mn-lt"/>
                <a:ea typeface="+mn-ea"/>
                <a:cs typeface="+mn-cs"/>
                <a:sym typeface="JIDU Sans CN 3.0 Regular"/>
              </a:defRPr>
            </a:lvl1pPr>
          </a:lstStyle>
          <a:p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场地现状照片</a:t>
            </a:r>
            <a:endParaRPr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A3F053E-042B-4E39-81DD-FF6722756419}"/>
              </a:ext>
            </a:extLst>
          </p:cNvPr>
          <p:cNvSpPr txBox="1"/>
          <p:nvPr/>
        </p:nvSpPr>
        <p:spPr>
          <a:xfrm>
            <a:off x="1826964" y="4503145"/>
            <a:ext cx="2941503" cy="23596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121916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spc="0" normalizeH="0" baseline="0" dirty="0">
                <a:ln>
                  <a:noFill/>
                </a:ln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维修车间正门照片（展示完整外立面）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97CF488-AA98-403A-9FDC-2BA93AB4DC35}"/>
              </a:ext>
            </a:extLst>
          </p:cNvPr>
          <p:cNvSpPr txBox="1"/>
          <p:nvPr/>
        </p:nvSpPr>
        <p:spPr>
          <a:xfrm>
            <a:off x="362053" y="1506014"/>
            <a:ext cx="10015836" cy="32829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4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、当前车间区域照片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EC7E4F1-ED86-4D42-A9AD-45B2C79C3EAA}"/>
              </a:ext>
            </a:extLst>
          </p:cNvPr>
          <p:cNvSpPr/>
          <p:nvPr/>
        </p:nvSpPr>
        <p:spPr>
          <a:xfrm>
            <a:off x="6095999" y="1834309"/>
            <a:ext cx="5733948" cy="4946572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7D33FF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noAutofit/>
          </a:bodyPr>
          <a:lstStyle/>
          <a:p>
            <a:pPr marL="0" marR="0" indent="0" algn="ctr" defTabSz="121916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spc="0" normalizeH="0" baseline="0">
              <a:ln>
                <a:noFill/>
              </a:ln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A2F7808-5799-4908-A633-A0EE617ADCB6}"/>
              </a:ext>
            </a:extLst>
          </p:cNvPr>
          <p:cNvSpPr txBox="1"/>
          <p:nvPr/>
        </p:nvSpPr>
        <p:spPr>
          <a:xfrm>
            <a:off x="7732005" y="4503145"/>
            <a:ext cx="2941503" cy="25442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维修车间内部全景照片</a:t>
            </a:r>
          </a:p>
        </p:txBody>
      </p:sp>
    </p:spTree>
    <p:extLst>
      <p:ext uri="{BB962C8B-B14F-4D97-AF65-F5344CB8AC3E}">
        <p14:creationId xmlns:p14="http://schemas.microsoft.com/office/powerpoint/2010/main" val="37835826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DFC0ED2-0C2D-4743-BA70-876D90204BB2}"/>
              </a:ext>
            </a:extLst>
          </p:cNvPr>
          <p:cNvSpPr/>
          <p:nvPr/>
        </p:nvSpPr>
        <p:spPr>
          <a:xfrm>
            <a:off x="362052" y="1834308"/>
            <a:ext cx="5733947" cy="4946573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7D33FF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noAutofit/>
          </a:bodyPr>
          <a:lstStyle/>
          <a:p>
            <a:pPr marL="0" marR="0" indent="0" algn="ctr" defTabSz="121916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spc="0" normalizeH="0" baseline="0">
              <a:ln>
                <a:noFill/>
              </a:ln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集度速度">
            <a:extLst>
              <a:ext uri="{FF2B5EF4-FFF2-40B4-BE49-F238E27FC236}">
                <a16:creationId xmlns:a16="http://schemas.microsoft.com/office/drawing/2014/main" id="{47B67260-EAB6-3F29-62AE-F93A2F550EA3}"/>
              </a:ext>
            </a:extLst>
          </p:cNvPr>
          <p:cNvSpPr txBox="1"/>
          <p:nvPr/>
        </p:nvSpPr>
        <p:spPr>
          <a:xfrm>
            <a:off x="362053" y="889000"/>
            <a:ext cx="2513509" cy="54373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 algn="l">
              <a:defRPr sz="3200">
                <a:latin typeface="+mn-lt"/>
                <a:ea typeface="+mn-ea"/>
                <a:cs typeface="+mn-cs"/>
                <a:sym typeface="JIDU Sans CN 3.0 Regular"/>
              </a:defRPr>
            </a:lvl1pPr>
          </a:lstStyle>
          <a:p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场地现状照片</a:t>
            </a:r>
            <a:endParaRPr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A3F053E-042B-4E39-81DD-FF6722756419}"/>
              </a:ext>
            </a:extLst>
          </p:cNvPr>
          <p:cNvSpPr txBox="1"/>
          <p:nvPr/>
        </p:nvSpPr>
        <p:spPr>
          <a:xfrm>
            <a:off x="1758273" y="4448061"/>
            <a:ext cx="2941503" cy="23596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121916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spc="0" normalizeH="0" baseline="0" dirty="0">
                <a:ln>
                  <a:noFill/>
                </a:ln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提示：请提供照片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97CF488-AA98-403A-9FDC-2BA93AB4DC35}"/>
              </a:ext>
            </a:extLst>
          </p:cNvPr>
          <p:cNvSpPr txBox="1"/>
          <p:nvPr/>
        </p:nvSpPr>
        <p:spPr>
          <a:xfrm>
            <a:off x="362053" y="1506014"/>
            <a:ext cx="5542988" cy="3282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5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、当前钣金工位照片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EC7E4F1-ED86-4D42-A9AD-45B2C79C3EAA}"/>
              </a:ext>
            </a:extLst>
          </p:cNvPr>
          <p:cNvSpPr/>
          <p:nvPr/>
        </p:nvSpPr>
        <p:spPr>
          <a:xfrm>
            <a:off x="6095999" y="1834307"/>
            <a:ext cx="5733947" cy="4946574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7D33FF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noAutofit/>
          </a:bodyPr>
          <a:lstStyle/>
          <a:p>
            <a:pPr marL="0" marR="0" indent="0" algn="ctr" defTabSz="121916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spc="0" normalizeH="0" baseline="0">
              <a:ln>
                <a:noFill/>
              </a:ln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A2F7808-5799-4908-A633-A0EE617ADCB6}"/>
              </a:ext>
            </a:extLst>
          </p:cNvPr>
          <p:cNvSpPr txBox="1"/>
          <p:nvPr/>
        </p:nvSpPr>
        <p:spPr>
          <a:xfrm>
            <a:off x="7492219" y="4429594"/>
            <a:ext cx="2941503" cy="25442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提示：请提供照片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A98B5BE-8EB9-402E-8FB1-0C8918BA871C}"/>
              </a:ext>
            </a:extLst>
          </p:cNvPr>
          <p:cNvSpPr txBox="1"/>
          <p:nvPr/>
        </p:nvSpPr>
        <p:spPr>
          <a:xfrm>
            <a:off x="6095999" y="1491410"/>
            <a:ext cx="5542988" cy="3282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、当前喷漆工位照片</a:t>
            </a:r>
          </a:p>
        </p:txBody>
      </p:sp>
    </p:spTree>
    <p:extLst>
      <p:ext uri="{BB962C8B-B14F-4D97-AF65-F5344CB8AC3E}">
        <p14:creationId xmlns:p14="http://schemas.microsoft.com/office/powerpoint/2010/main" val="37427603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DFC0ED2-0C2D-4743-BA70-876D90204BB2}"/>
              </a:ext>
            </a:extLst>
          </p:cNvPr>
          <p:cNvSpPr/>
          <p:nvPr/>
        </p:nvSpPr>
        <p:spPr>
          <a:xfrm>
            <a:off x="362052" y="1834308"/>
            <a:ext cx="5733947" cy="4946573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7D33FF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noAutofit/>
          </a:bodyPr>
          <a:lstStyle/>
          <a:p>
            <a:pPr marL="0" marR="0" indent="0" algn="ctr" defTabSz="121916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spc="0" normalizeH="0" baseline="0">
              <a:ln>
                <a:noFill/>
              </a:ln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集度速度">
            <a:extLst>
              <a:ext uri="{FF2B5EF4-FFF2-40B4-BE49-F238E27FC236}">
                <a16:creationId xmlns:a16="http://schemas.microsoft.com/office/drawing/2014/main" id="{47B67260-EAB6-3F29-62AE-F93A2F550EA3}"/>
              </a:ext>
            </a:extLst>
          </p:cNvPr>
          <p:cNvSpPr txBox="1"/>
          <p:nvPr/>
        </p:nvSpPr>
        <p:spPr>
          <a:xfrm>
            <a:off x="362053" y="889000"/>
            <a:ext cx="2513509" cy="54373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 algn="l">
              <a:defRPr sz="3200">
                <a:latin typeface="+mn-lt"/>
                <a:ea typeface="+mn-ea"/>
                <a:cs typeface="+mn-cs"/>
                <a:sym typeface="JIDU Sans CN 3.0 Regular"/>
              </a:defRPr>
            </a:lvl1pPr>
          </a:lstStyle>
          <a:p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场地现状照片</a:t>
            </a:r>
            <a:endParaRPr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A3F053E-042B-4E39-81DD-FF6722756419}"/>
              </a:ext>
            </a:extLst>
          </p:cNvPr>
          <p:cNvSpPr txBox="1"/>
          <p:nvPr/>
        </p:nvSpPr>
        <p:spPr>
          <a:xfrm>
            <a:off x="1758273" y="4448061"/>
            <a:ext cx="2941503" cy="23596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121916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spc="0" normalizeH="0" baseline="0" dirty="0">
                <a:ln>
                  <a:noFill/>
                </a:ln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提示：请提供照片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97CF488-AA98-403A-9FDC-2BA93AB4DC35}"/>
              </a:ext>
            </a:extLst>
          </p:cNvPr>
          <p:cNvSpPr txBox="1"/>
          <p:nvPr/>
        </p:nvSpPr>
        <p:spPr>
          <a:xfrm>
            <a:off x="362053" y="1506014"/>
            <a:ext cx="5542988" cy="3282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7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、当前烤漆房照片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EC7E4F1-ED86-4D42-A9AD-45B2C79C3EAA}"/>
              </a:ext>
            </a:extLst>
          </p:cNvPr>
          <p:cNvSpPr/>
          <p:nvPr/>
        </p:nvSpPr>
        <p:spPr>
          <a:xfrm>
            <a:off x="6095999" y="1834307"/>
            <a:ext cx="5733947" cy="4946574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7D33FF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noAutofit/>
          </a:bodyPr>
          <a:lstStyle/>
          <a:p>
            <a:pPr marL="0" marR="0" indent="0" algn="ctr" defTabSz="121916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spc="0" normalizeH="0" baseline="0">
              <a:ln>
                <a:noFill/>
              </a:ln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A2F7808-5799-4908-A633-A0EE617ADCB6}"/>
              </a:ext>
            </a:extLst>
          </p:cNvPr>
          <p:cNvSpPr txBox="1"/>
          <p:nvPr/>
        </p:nvSpPr>
        <p:spPr>
          <a:xfrm>
            <a:off x="7492219" y="4429594"/>
            <a:ext cx="2941503" cy="25442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提示：请提供照片，并备注品牌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A98B5BE-8EB9-402E-8FB1-0C8918BA871C}"/>
              </a:ext>
            </a:extLst>
          </p:cNvPr>
          <p:cNvSpPr txBox="1"/>
          <p:nvPr/>
        </p:nvSpPr>
        <p:spPr>
          <a:xfrm>
            <a:off x="6095999" y="1491410"/>
            <a:ext cx="5542988" cy="3282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、当前大梁校正仪照片</a:t>
            </a:r>
          </a:p>
        </p:txBody>
      </p:sp>
    </p:spTree>
    <p:extLst>
      <p:ext uri="{BB962C8B-B14F-4D97-AF65-F5344CB8AC3E}">
        <p14:creationId xmlns:p14="http://schemas.microsoft.com/office/powerpoint/2010/main" val="20626567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DFC0ED2-0C2D-4743-BA70-876D90204BB2}"/>
              </a:ext>
            </a:extLst>
          </p:cNvPr>
          <p:cNvSpPr/>
          <p:nvPr/>
        </p:nvSpPr>
        <p:spPr>
          <a:xfrm>
            <a:off x="362052" y="1834308"/>
            <a:ext cx="5733947" cy="4946573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7D33FF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noAutofit/>
          </a:bodyPr>
          <a:lstStyle/>
          <a:p>
            <a:pPr marL="0" marR="0" indent="0" algn="ctr" defTabSz="121916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spc="0" normalizeH="0" baseline="0">
              <a:ln>
                <a:noFill/>
              </a:ln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集度速度">
            <a:extLst>
              <a:ext uri="{FF2B5EF4-FFF2-40B4-BE49-F238E27FC236}">
                <a16:creationId xmlns:a16="http://schemas.microsoft.com/office/drawing/2014/main" id="{47B67260-EAB6-3F29-62AE-F93A2F550EA3}"/>
              </a:ext>
            </a:extLst>
          </p:cNvPr>
          <p:cNvSpPr txBox="1"/>
          <p:nvPr/>
        </p:nvSpPr>
        <p:spPr>
          <a:xfrm>
            <a:off x="362053" y="889000"/>
            <a:ext cx="2513509" cy="54373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 algn="l">
              <a:defRPr sz="3200">
                <a:latin typeface="+mn-lt"/>
                <a:ea typeface="+mn-ea"/>
                <a:cs typeface="+mn-cs"/>
                <a:sym typeface="JIDU Sans CN 3.0 Regular"/>
              </a:defRPr>
            </a:lvl1pPr>
          </a:lstStyle>
          <a:p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场地现状照片</a:t>
            </a:r>
            <a:endParaRPr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A3F053E-042B-4E39-81DD-FF6722756419}"/>
              </a:ext>
            </a:extLst>
          </p:cNvPr>
          <p:cNvSpPr txBox="1"/>
          <p:nvPr/>
        </p:nvSpPr>
        <p:spPr>
          <a:xfrm>
            <a:off x="1758273" y="4448061"/>
            <a:ext cx="2941503" cy="23596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121916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spc="0" normalizeH="0" baseline="0" dirty="0">
                <a:ln>
                  <a:noFill/>
                </a:ln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提示：请提供照片，并备注品牌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97CF488-AA98-403A-9FDC-2BA93AB4DC35}"/>
              </a:ext>
            </a:extLst>
          </p:cNvPr>
          <p:cNvSpPr txBox="1"/>
          <p:nvPr/>
        </p:nvSpPr>
        <p:spPr>
          <a:xfrm>
            <a:off x="362053" y="1506014"/>
            <a:ext cx="5542988" cy="3282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、当前大梁校正仪照片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EC7E4F1-ED86-4D42-A9AD-45B2C79C3EAA}"/>
              </a:ext>
            </a:extLst>
          </p:cNvPr>
          <p:cNvSpPr/>
          <p:nvPr/>
        </p:nvSpPr>
        <p:spPr>
          <a:xfrm>
            <a:off x="6095999" y="1834307"/>
            <a:ext cx="5733947" cy="4946574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7D33FF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noAutofit/>
          </a:bodyPr>
          <a:lstStyle/>
          <a:p>
            <a:pPr marL="0" marR="0" indent="0" algn="ctr" defTabSz="121916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spc="0" normalizeH="0" baseline="0">
              <a:ln>
                <a:noFill/>
              </a:ln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A2F7808-5799-4908-A633-A0EE617ADCB6}"/>
              </a:ext>
            </a:extLst>
          </p:cNvPr>
          <p:cNvSpPr txBox="1"/>
          <p:nvPr/>
        </p:nvSpPr>
        <p:spPr>
          <a:xfrm>
            <a:off x="7492219" y="4429594"/>
            <a:ext cx="2941503" cy="25442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提示：请提供照片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A98B5BE-8EB9-402E-8FB1-0C8918BA871C}"/>
              </a:ext>
            </a:extLst>
          </p:cNvPr>
          <p:cNvSpPr txBox="1"/>
          <p:nvPr/>
        </p:nvSpPr>
        <p:spPr>
          <a:xfrm>
            <a:off x="6095999" y="1491410"/>
            <a:ext cx="5542988" cy="3282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10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、当前洗车工位照片</a:t>
            </a:r>
          </a:p>
        </p:txBody>
      </p:sp>
    </p:spTree>
    <p:extLst>
      <p:ext uri="{BB962C8B-B14F-4D97-AF65-F5344CB8AC3E}">
        <p14:creationId xmlns:p14="http://schemas.microsoft.com/office/powerpoint/2010/main" val="25129525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DFC0ED2-0C2D-4743-BA70-876D90204BB2}"/>
              </a:ext>
            </a:extLst>
          </p:cNvPr>
          <p:cNvSpPr/>
          <p:nvPr/>
        </p:nvSpPr>
        <p:spPr>
          <a:xfrm>
            <a:off x="362053" y="1834309"/>
            <a:ext cx="11467894" cy="4731744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7D33FF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noAutofit/>
          </a:bodyPr>
          <a:lstStyle/>
          <a:p>
            <a:pPr marL="0" marR="0" indent="0" algn="ctr" defTabSz="121916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spc="0" normalizeH="0" baseline="0">
              <a:ln>
                <a:noFill/>
              </a:ln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集度速度">
            <a:extLst>
              <a:ext uri="{FF2B5EF4-FFF2-40B4-BE49-F238E27FC236}">
                <a16:creationId xmlns:a16="http://schemas.microsoft.com/office/drawing/2014/main" id="{47B67260-EAB6-3F29-62AE-F93A2F550EA3}"/>
              </a:ext>
            </a:extLst>
          </p:cNvPr>
          <p:cNvSpPr txBox="1"/>
          <p:nvPr/>
        </p:nvSpPr>
        <p:spPr>
          <a:xfrm>
            <a:off x="362053" y="889000"/>
            <a:ext cx="2513509" cy="54373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 algn="l">
              <a:defRPr sz="3200">
                <a:latin typeface="+mn-lt"/>
                <a:ea typeface="+mn-ea"/>
                <a:cs typeface="+mn-cs"/>
                <a:sym typeface="JIDU Sans CN 3.0 Regular"/>
              </a:defRPr>
            </a:lvl1pPr>
          </a:lstStyle>
          <a:p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场地现状照片</a:t>
            </a:r>
            <a:endParaRPr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A3F053E-042B-4E39-81DD-FF6722756419}"/>
              </a:ext>
            </a:extLst>
          </p:cNvPr>
          <p:cNvSpPr txBox="1"/>
          <p:nvPr/>
        </p:nvSpPr>
        <p:spPr>
          <a:xfrm>
            <a:off x="4504063" y="4200181"/>
            <a:ext cx="2941503" cy="23596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121916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spc="0" normalizeH="0" baseline="0" dirty="0">
                <a:ln>
                  <a:noFill/>
                </a:ln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提示：请提供照片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97CF488-AA98-403A-9FDC-2BA93AB4DC35}"/>
              </a:ext>
            </a:extLst>
          </p:cNvPr>
          <p:cNvSpPr txBox="1"/>
          <p:nvPr/>
        </p:nvSpPr>
        <p:spPr>
          <a:xfrm>
            <a:off x="362053" y="1506014"/>
            <a:ext cx="10015836" cy="32829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11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、当前停车区域照片</a:t>
            </a:r>
          </a:p>
        </p:txBody>
      </p:sp>
    </p:spTree>
    <p:extLst>
      <p:ext uri="{BB962C8B-B14F-4D97-AF65-F5344CB8AC3E}">
        <p14:creationId xmlns:p14="http://schemas.microsoft.com/office/powerpoint/2010/main" val="27160578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DFC0ED2-0C2D-4743-BA70-876D90204BB2}"/>
              </a:ext>
            </a:extLst>
          </p:cNvPr>
          <p:cNvSpPr/>
          <p:nvPr/>
        </p:nvSpPr>
        <p:spPr>
          <a:xfrm>
            <a:off x="362053" y="1834309"/>
            <a:ext cx="11467894" cy="4731744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7D33FF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noAutofit/>
          </a:bodyPr>
          <a:lstStyle/>
          <a:p>
            <a:pPr marL="0" marR="0" indent="0" algn="ctr" defTabSz="121916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spc="0" normalizeH="0" baseline="0">
              <a:ln>
                <a:noFill/>
              </a:ln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Helvetica Neue"/>
              <a:sym typeface="Helvetica Neue"/>
            </a:endParaRPr>
          </a:p>
        </p:txBody>
      </p:sp>
      <p:sp>
        <p:nvSpPr>
          <p:cNvPr id="5" name="集度速度">
            <a:extLst>
              <a:ext uri="{FF2B5EF4-FFF2-40B4-BE49-F238E27FC236}">
                <a16:creationId xmlns:a16="http://schemas.microsoft.com/office/drawing/2014/main" id="{47B67260-EAB6-3F29-62AE-F93A2F550EA3}"/>
              </a:ext>
            </a:extLst>
          </p:cNvPr>
          <p:cNvSpPr txBox="1"/>
          <p:nvPr/>
        </p:nvSpPr>
        <p:spPr>
          <a:xfrm>
            <a:off x="362053" y="889000"/>
            <a:ext cx="1692771" cy="54373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 algn="l">
              <a:defRPr sz="3200">
                <a:latin typeface="+mn-lt"/>
                <a:ea typeface="+mn-ea"/>
                <a:cs typeface="+mn-cs"/>
                <a:sym typeface="JIDU Sans CN 3.0 Regular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申请计划</a:t>
            </a:r>
            <a:endParaRPr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A3F053E-042B-4E39-81DD-FF6722756419}"/>
              </a:ext>
            </a:extLst>
          </p:cNvPr>
          <p:cNvSpPr txBox="1"/>
          <p:nvPr/>
        </p:nvSpPr>
        <p:spPr>
          <a:xfrm>
            <a:off x="4504063" y="4190948"/>
            <a:ext cx="2941503" cy="25442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请提供现场照片</a:t>
            </a:r>
            <a:endParaRPr kumimoji="0" lang="zh-CN" altLang="en-US" sz="1200" b="0" i="0" u="none" strike="noStrike" cap="none" spc="0" normalizeH="0" baseline="0" dirty="0">
              <a:ln>
                <a:noFill/>
              </a:ln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Jidu Sans CN 1.1 Regular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97CF488-AA98-403A-9FDC-2BA93AB4DC35}"/>
              </a:ext>
            </a:extLst>
          </p:cNvPr>
          <p:cNvSpPr txBox="1"/>
          <p:nvPr/>
        </p:nvSpPr>
        <p:spPr>
          <a:xfrm>
            <a:off x="362053" y="1506014"/>
            <a:ext cx="10015836" cy="32829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1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、计划提供极越业务使用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- 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外立面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/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接待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/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客休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/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车间方案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&amp;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照片</a:t>
            </a:r>
          </a:p>
        </p:txBody>
      </p:sp>
    </p:spTree>
    <p:extLst>
      <p:ext uri="{BB962C8B-B14F-4D97-AF65-F5344CB8AC3E}">
        <p14:creationId xmlns:p14="http://schemas.microsoft.com/office/powerpoint/2010/main" val="26180173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集度速度">
            <a:extLst>
              <a:ext uri="{FF2B5EF4-FFF2-40B4-BE49-F238E27FC236}">
                <a16:creationId xmlns:a16="http://schemas.microsoft.com/office/drawing/2014/main" id="{47B67260-EAB6-3F29-62AE-F93A2F550EA3}"/>
              </a:ext>
            </a:extLst>
          </p:cNvPr>
          <p:cNvSpPr txBox="1"/>
          <p:nvPr/>
        </p:nvSpPr>
        <p:spPr>
          <a:xfrm>
            <a:off x="362053" y="889000"/>
            <a:ext cx="2513509" cy="54373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 algn="l">
              <a:defRPr sz="3200">
                <a:latin typeface="+mn-lt"/>
                <a:ea typeface="+mn-ea"/>
                <a:cs typeface="+mn-cs"/>
                <a:sym typeface="JIDU Sans CN 3.0 Regular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工具清单确认</a:t>
            </a:r>
            <a:endParaRPr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97CF488-AA98-403A-9FDC-2BA93AB4DC35}"/>
              </a:ext>
            </a:extLst>
          </p:cNvPr>
          <p:cNvSpPr txBox="1"/>
          <p:nvPr/>
        </p:nvSpPr>
        <p:spPr>
          <a:xfrm>
            <a:off x="362053" y="1506014"/>
            <a:ext cx="10015836" cy="32829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1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、通用工具清单确认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CF957B6-BB20-4DF0-B65E-A3571AFB5308}"/>
              </a:ext>
            </a:extLst>
          </p:cNvPr>
          <p:cNvSpPr txBox="1"/>
          <p:nvPr/>
        </p:nvSpPr>
        <p:spPr>
          <a:xfrm>
            <a:off x="475069" y="6116516"/>
            <a:ext cx="9902820" cy="60529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Helvetica Neue"/>
                <a:sym typeface="Helvetica Neue"/>
              </a:rPr>
              <a:t>备注：对于以上必要通用工具，若申请方不满足上述要求，请确认是否愿意自行购买补齐。</a:t>
            </a:r>
            <a:r>
              <a:rPr lang="zh-CN" altLang="en-US" sz="12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（请在下方回复“愿意”或“不愿意“）</a:t>
            </a:r>
            <a:endParaRPr lang="en-US" altLang="zh-CN" sz="1200" b="1" u="sng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l" defTabSz="121916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altLang="zh-CN" sz="1200" b="1" i="0" u="sng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Helvetica Neue"/>
              <a:sym typeface="Helvetica Neue"/>
            </a:endParaRPr>
          </a:p>
          <a:p>
            <a:pPr marL="0" marR="0" indent="0" algn="l" defTabSz="121916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回复：</a:t>
            </a:r>
            <a:endParaRPr lang="en-US" altLang="zh-CN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 Neue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3FC4E4E-1A59-1423-B17D-F7749D83B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053" y="1932900"/>
            <a:ext cx="5859016" cy="386439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FA62A36-7E21-B9CB-3CF2-86413B19F2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559"/>
          <a:stretch/>
        </p:blipFill>
        <p:spPr>
          <a:xfrm>
            <a:off x="6221070" y="1932901"/>
            <a:ext cx="5486022" cy="276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2442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图片 14" descr="图片 1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461"/>
          <a:stretch>
            <a:fillRect/>
          </a:stretch>
        </p:blipFill>
        <p:spPr>
          <a:xfrm>
            <a:off x="475066" y="5412441"/>
            <a:ext cx="1745082" cy="1065569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AA46A3B-EA09-45FC-AA8A-B64811991DAD}"/>
              </a:ext>
            </a:extLst>
          </p:cNvPr>
          <p:cNvSpPr txBox="1"/>
          <p:nvPr/>
        </p:nvSpPr>
        <p:spPr>
          <a:xfrm>
            <a:off x="931932" y="1240375"/>
            <a:ext cx="10274784" cy="4597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3093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感谢您对极越授权钣喷中心项目的关注！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3093"/>
              </a:lnSpc>
            </a:pP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3093"/>
              </a:lnSpc>
            </a:pP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3093"/>
              </a:lnSpc>
            </a:pP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03093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投递方式：将此申请材料填写完整后，发送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文件至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channeldev@jiduauto.com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进行申请投递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03093"/>
              </a:lnSpc>
            </a:pP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l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邮件标题格式：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800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城市</a:t>
            </a:r>
            <a:r>
              <a:rPr lang="en-US" altLang="zh-CN" sz="1800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800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行政区域</a:t>
            </a:r>
            <a:r>
              <a:rPr lang="en-US" altLang="zh-CN" sz="1800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800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申请企业名称</a:t>
            </a:r>
            <a:r>
              <a:rPr lang="en-US" altLang="zh-CN" sz="1800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极越授权</a:t>
            </a:r>
            <a:r>
              <a:rPr lang="zh-CN" altLang="en-US" sz="1800" b="0" i="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钣喷中心申请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</a:p>
          <a:p>
            <a:pPr marL="171450" indent="-171450" algn="l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邮件正文：需备注联系人姓名及联系方式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l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附件要求：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00050" lvl="1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命名：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800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城市</a:t>
            </a:r>
            <a:r>
              <a:rPr lang="en-US" altLang="zh-CN" sz="1800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800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行政区域</a:t>
            </a:r>
            <a:r>
              <a:rPr lang="en-US" altLang="zh-CN" sz="1800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800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申请企业名称</a:t>
            </a:r>
            <a:r>
              <a:rPr lang="en-US" altLang="zh-CN" sz="1800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b="0" i="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极越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授权</a:t>
            </a:r>
            <a:r>
              <a:rPr lang="zh-CN" altLang="en-US" sz="1800" b="0" i="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钣喷中心申请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</a:p>
          <a:p>
            <a:pPr marL="400050" lvl="1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大小：请勿超过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20Mb</a:t>
            </a:r>
          </a:p>
          <a:p>
            <a:pPr marL="400050" lvl="1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直接上传附件，请勿转接至其他下载平台。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03093"/>
              </a:lnSpc>
            </a:pP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861314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02.simple-02-正侧.png" descr="02.simple-02-正侧.png">
            <a:extLst>
              <a:ext uri="{FF2B5EF4-FFF2-40B4-BE49-F238E27FC236}">
                <a16:creationId xmlns:a16="http://schemas.microsoft.com/office/drawing/2014/main" id="{10922D7E-B53D-2D70-2BF1-223BBC2096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8334"/>
            <a:ext cx="12192000" cy="6894667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正方形">
            <a:extLst>
              <a:ext uri="{FF2B5EF4-FFF2-40B4-BE49-F238E27FC236}">
                <a16:creationId xmlns:a16="http://schemas.microsoft.com/office/drawing/2014/main" id="{8387BF4D-45B0-75A2-8849-0144C9FF4F0B}"/>
              </a:ext>
            </a:extLst>
          </p:cNvPr>
          <p:cNvSpPr/>
          <p:nvPr/>
        </p:nvSpPr>
        <p:spPr>
          <a:xfrm>
            <a:off x="11840934" y="3405668"/>
            <a:ext cx="46665" cy="46664"/>
          </a:xfrm>
          <a:prstGeom prst="rect">
            <a:avLst/>
          </a:prstGeom>
          <a:solidFill>
            <a:srgbClr val="FFFFFF"/>
          </a:solidFill>
          <a:ln w="3175">
            <a:miter lim="400000"/>
          </a:ln>
        </p:spPr>
        <p:txBody>
          <a:bodyPr lIns="12700" tIns="12700" rIns="12700" bIns="12700" anchor="ctr"/>
          <a:lstStyle/>
          <a:p>
            <a:pPr marL="0" marR="0" lvl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24" name="正方形">
            <a:extLst>
              <a:ext uri="{FF2B5EF4-FFF2-40B4-BE49-F238E27FC236}">
                <a16:creationId xmlns:a16="http://schemas.microsoft.com/office/drawing/2014/main" id="{B87D88E6-6114-962B-8569-C4DCF10D55A7}"/>
              </a:ext>
            </a:extLst>
          </p:cNvPr>
          <p:cNvSpPr/>
          <p:nvPr/>
        </p:nvSpPr>
        <p:spPr>
          <a:xfrm>
            <a:off x="11840934" y="3007699"/>
            <a:ext cx="46665" cy="46665"/>
          </a:xfrm>
          <a:prstGeom prst="rect">
            <a:avLst/>
          </a:prstGeom>
          <a:solidFill>
            <a:srgbClr val="FFFFFF"/>
          </a:solidFill>
          <a:ln w="3175">
            <a:miter lim="400000"/>
          </a:ln>
        </p:spPr>
        <p:txBody>
          <a:bodyPr lIns="12700" tIns="12700" rIns="12700" bIns="12700" anchor="ctr"/>
          <a:lstStyle/>
          <a:p>
            <a:pPr marL="0" marR="0" lvl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25" name="正方形">
            <a:extLst>
              <a:ext uri="{FF2B5EF4-FFF2-40B4-BE49-F238E27FC236}">
                <a16:creationId xmlns:a16="http://schemas.microsoft.com/office/drawing/2014/main" id="{1A7CEC63-5D75-9A05-A1D7-BEF8DC393527}"/>
              </a:ext>
            </a:extLst>
          </p:cNvPr>
          <p:cNvSpPr/>
          <p:nvPr/>
        </p:nvSpPr>
        <p:spPr>
          <a:xfrm>
            <a:off x="305778" y="3405668"/>
            <a:ext cx="46664" cy="46664"/>
          </a:xfrm>
          <a:prstGeom prst="rect">
            <a:avLst/>
          </a:prstGeom>
          <a:solidFill>
            <a:srgbClr val="FFFFFF"/>
          </a:solidFill>
          <a:ln w="3175">
            <a:miter lim="400000"/>
          </a:ln>
        </p:spPr>
        <p:txBody>
          <a:bodyPr lIns="12700" tIns="12700" rIns="12700" bIns="12700" anchor="ctr"/>
          <a:lstStyle/>
          <a:p>
            <a:pPr marL="0" marR="0" lvl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26" name="谢谢">
            <a:extLst>
              <a:ext uri="{FF2B5EF4-FFF2-40B4-BE49-F238E27FC236}">
                <a16:creationId xmlns:a16="http://schemas.microsoft.com/office/drawing/2014/main" id="{AA2F1FC8-08ED-F7CA-05E4-6EF34A8C60E5}"/>
              </a:ext>
            </a:extLst>
          </p:cNvPr>
          <p:cNvSpPr txBox="1"/>
          <p:nvPr/>
        </p:nvSpPr>
        <p:spPr>
          <a:xfrm>
            <a:off x="800309" y="3312793"/>
            <a:ext cx="1077218" cy="66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>
            <a:spAutoFit/>
          </a:bodyPr>
          <a:lstStyle>
            <a:lvl1pPr defTabSz="1219169">
              <a:defRPr sz="4000">
                <a:solidFill>
                  <a:srgbClr val="FFFFFF"/>
                </a:solidFill>
                <a:latin typeface="JIDU Sans CN 3.0 Regular"/>
                <a:ea typeface="JIDU Sans CN 3.0 Regular"/>
                <a:cs typeface="JIDU Sans CN 3.0 Regular"/>
                <a:sym typeface="JIDU Sans CN 3.0 Regular"/>
              </a:defRPr>
            </a:lvl1pPr>
          </a:lstStyle>
          <a:p>
            <a:pPr marL="0" marR="0" lvl="0" indent="0" algn="l" defTabSz="12191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JIDU Sans CN 3.0 Regular"/>
              </a:rPr>
              <a:t>谢谢</a:t>
            </a:r>
            <a:endParaRPr kumimoji="0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JIDU Sans CN 3.0 Regular"/>
            </a:endParaRPr>
          </a:p>
        </p:txBody>
      </p:sp>
      <p:sp>
        <p:nvSpPr>
          <p:cNvPr id="27" name="THANKS">
            <a:extLst>
              <a:ext uri="{FF2B5EF4-FFF2-40B4-BE49-F238E27FC236}">
                <a16:creationId xmlns:a16="http://schemas.microsoft.com/office/drawing/2014/main" id="{086889D6-0B8C-B4F5-2A07-E592A2795E5F}"/>
              </a:ext>
            </a:extLst>
          </p:cNvPr>
          <p:cNvSpPr txBox="1"/>
          <p:nvPr/>
        </p:nvSpPr>
        <p:spPr>
          <a:xfrm>
            <a:off x="9492016" y="3312793"/>
            <a:ext cx="2141612" cy="66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>
            <a:spAutoFit/>
          </a:bodyPr>
          <a:lstStyle>
            <a:lvl1pPr defTabSz="1219169">
              <a:defRPr sz="4000">
                <a:solidFill>
                  <a:srgbClr val="FFFFFF"/>
                </a:solidFill>
                <a:latin typeface="JIDU Sans CN 3.0 Regular"/>
                <a:ea typeface="JIDU Sans CN 3.0 Regular"/>
                <a:cs typeface="JIDU Sans CN 3.0 Regular"/>
                <a:sym typeface="JIDU Sans CN 3.0 Regular"/>
              </a:defRPr>
            </a:lvl1pPr>
          </a:lstStyle>
          <a:p>
            <a:pPr marL="0" marR="0" lvl="0" indent="0" algn="l" defTabSz="12191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JIDU Sans CN 3.0 Regular"/>
              </a:rPr>
              <a:t>THANKS</a:t>
            </a:r>
          </a:p>
        </p:txBody>
      </p:sp>
      <p:pic>
        <p:nvPicPr>
          <p:cNvPr id="28" name="230615_Logo_通用_Auto Layout_Light.png" descr="230615_Logo_通用_Auto Layout_Light.png">
            <a:extLst>
              <a:ext uri="{FF2B5EF4-FFF2-40B4-BE49-F238E27FC236}">
                <a16:creationId xmlns:a16="http://schemas.microsoft.com/office/drawing/2014/main" id="{34EF3055-23F5-32F3-E4CE-F8CA9448FFF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081"/>
            <a:ext cx="12192001" cy="7620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F6BF92E9-9213-430E-77E2-C0BF2C286604}"/>
              </a:ext>
            </a:extLst>
          </p:cNvPr>
          <p:cNvSpPr txBox="1"/>
          <p:nvPr/>
        </p:nvSpPr>
        <p:spPr>
          <a:xfrm>
            <a:off x="-960120" y="13030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6966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集度速度">
            <a:extLst>
              <a:ext uri="{FF2B5EF4-FFF2-40B4-BE49-F238E27FC236}">
                <a16:creationId xmlns:a16="http://schemas.microsoft.com/office/drawing/2014/main" id="{47B67260-EAB6-3F29-62AE-F93A2F550EA3}"/>
              </a:ext>
            </a:extLst>
          </p:cNvPr>
          <p:cNvSpPr txBox="1"/>
          <p:nvPr/>
        </p:nvSpPr>
        <p:spPr>
          <a:xfrm>
            <a:off x="362053" y="889000"/>
            <a:ext cx="2923877" cy="54373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 algn="l">
              <a:defRPr sz="3200">
                <a:latin typeface="+mn-lt"/>
                <a:ea typeface="+mn-ea"/>
                <a:cs typeface="+mn-cs"/>
                <a:sym typeface="JIDU Sans CN 3.0 Regular"/>
              </a:defRPr>
            </a:lvl1pPr>
          </a:lstStyle>
          <a:p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申请方场地信息</a:t>
            </a:r>
            <a:endParaRPr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18" name="表格 3">
            <a:extLst>
              <a:ext uri="{FF2B5EF4-FFF2-40B4-BE49-F238E27FC236}">
                <a16:creationId xmlns:a16="http://schemas.microsoft.com/office/drawing/2014/main" id="{34AE481A-0D16-4A11-B604-405F868B8C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057861"/>
              </p:ext>
            </p:extLst>
          </p:nvPr>
        </p:nvGraphicFramePr>
        <p:xfrm>
          <a:off x="408236" y="1530732"/>
          <a:ext cx="11375528" cy="2656923"/>
        </p:xfrm>
        <a:graphic>
          <a:graphicData uri="http://schemas.openxmlformats.org/drawingml/2006/table">
            <a:tbl>
              <a:tblPr firstRow="1" bandRow="1"/>
              <a:tblGrid>
                <a:gridCol w="4079085">
                  <a:extLst>
                    <a:ext uri="{9D8B030D-6E8A-4147-A177-3AD203B41FA5}">
                      <a16:colId xmlns:a16="http://schemas.microsoft.com/office/drawing/2014/main" val="3857866514"/>
                    </a:ext>
                  </a:extLst>
                </a:gridCol>
                <a:gridCol w="7296443">
                  <a:extLst>
                    <a:ext uri="{9D8B030D-6E8A-4147-A177-3AD203B41FA5}">
                      <a16:colId xmlns:a16="http://schemas.microsoft.com/office/drawing/2014/main" val="3613695526"/>
                    </a:ext>
                  </a:extLst>
                </a:gridCol>
              </a:tblGrid>
              <a:tr h="364517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企业信息</a:t>
                      </a:r>
                    </a:p>
                  </a:txBody>
                  <a:tcPr anchor="ctr">
                    <a:solidFill>
                      <a:srgbClr val="8329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8617772"/>
                  </a:ext>
                </a:extLst>
              </a:tr>
              <a:tr h="327309">
                <a:tc>
                  <a:txBody>
                    <a:bodyPr/>
                    <a:lstStyle/>
                    <a:p>
                      <a:pPr algn="l">
                        <a:lnSpc>
                          <a:spcPct val="1030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场地类型（“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4S</a:t>
                      </a:r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店” 或 “综合修理厂”）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8929064"/>
                  </a:ext>
                </a:extLst>
              </a:tr>
              <a:tr h="327309">
                <a:tc>
                  <a:txBody>
                    <a:bodyPr/>
                    <a:lstStyle/>
                    <a:p>
                      <a:pPr algn="l">
                        <a:lnSpc>
                          <a:spcPct val="1030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zh-CN" sz="1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主要维修品牌及占比</a:t>
                      </a:r>
                      <a:endParaRPr lang="zh-CN" altLang="zh-CN" sz="1100" b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5764478"/>
                  </a:ext>
                </a:extLst>
              </a:tr>
              <a:tr h="3273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30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月进厂台次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6199274"/>
                  </a:ext>
                </a:extLst>
              </a:tr>
              <a:tr h="3273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30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维修产值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760452"/>
                  </a:ext>
                </a:extLst>
              </a:tr>
              <a:tr h="327309">
                <a:tc>
                  <a:txBody>
                    <a:bodyPr/>
                    <a:lstStyle/>
                    <a:p>
                      <a:pPr algn="l">
                        <a:lnSpc>
                          <a:spcPct val="1030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事故维修 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&amp; </a:t>
                      </a:r>
                      <a:r>
                        <a:rPr lang="zh-CN" altLang="en-US" sz="1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机电维修占比（例：事故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% </a:t>
                      </a:r>
                      <a:r>
                        <a:rPr lang="zh-CN" altLang="en-US" sz="1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，机电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%</a:t>
                      </a:r>
                      <a:r>
                        <a:rPr lang="zh-CN" altLang="en-US" sz="1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zh-CN" sz="1100" b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4936109"/>
                  </a:ext>
                </a:extLst>
              </a:tr>
              <a:tr h="3273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30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合作保险公司</a:t>
                      </a:r>
                      <a:endParaRPr lang="zh-CN" altLang="zh-CN" sz="1100" b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3208831"/>
                  </a:ext>
                </a:extLst>
              </a:tr>
              <a:tr h="327309">
                <a:tc>
                  <a:txBody>
                    <a:bodyPr/>
                    <a:lstStyle/>
                    <a:p>
                      <a:pPr marL="0" marR="0" lvl="0" indent="0" algn="l" defTabSz="2921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油漆使用品牌</a:t>
                      </a:r>
                      <a:endParaRPr lang="zh-CN" altLang="en-US" sz="11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1228052"/>
                  </a:ext>
                </a:extLst>
              </a:tr>
            </a:tbl>
          </a:graphicData>
        </a:graphic>
      </p:graphicFrame>
      <p:graphicFrame>
        <p:nvGraphicFramePr>
          <p:cNvPr id="20" name="表格 6">
            <a:extLst>
              <a:ext uri="{FF2B5EF4-FFF2-40B4-BE49-F238E27FC236}">
                <a16:creationId xmlns:a16="http://schemas.microsoft.com/office/drawing/2014/main" id="{3AD4E969-854A-42AB-8CA0-8453337409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340125"/>
              </p:ext>
            </p:extLst>
          </p:nvPr>
        </p:nvGraphicFramePr>
        <p:xfrm>
          <a:off x="408236" y="4285648"/>
          <a:ext cx="11375528" cy="2462040"/>
        </p:xfrm>
        <a:graphic>
          <a:graphicData uri="http://schemas.openxmlformats.org/drawingml/2006/table">
            <a:tbl>
              <a:tblPr firstRow="1" bandRow="1"/>
              <a:tblGrid>
                <a:gridCol w="4075630">
                  <a:extLst>
                    <a:ext uri="{9D8B030D-6E8A-4147-A177-3AD203B41FA5}">
                      <a16:colId xmlns:a16="http://schemas.microsoft.com/office/drawing/2014/main" val="692605001"/>
                    </a:ext>
                  </a:extLst>
                </a:gridCol>
                <a:gridCol w="7299898">
                  <a:extLst>
                    <a:ext uri="{9D8B030D-6E8A-4147-A177-3AD203B41FA5}">
                      <a16:colId xmlns:a16="http://schemas.microsoft.com/office/drawing/2014/main" val="4139014636"/>
                    </a:ext>
                  </a:extLst>
                </a:gridCol>
              </a:tblGrid>
              <a:tr h="349380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solidFill>
                            <a:schemeClr val="bg1"/>
                          </a:solidFill>
                        </a:rPr>
                        <a:t>可供极越品牌使用服务中心场地情况信息（如有）</a:t>
                      </a:r>
                      <a:endParaRPr lang="zh-CN" altLang="en-US" sz="18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8329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25267"/>
                  </a:ext>
                </a:extLst>
              </a:tr>
              <a:tr h="349380">
                <a:tc>
                  <a:txBody>
                    <a:bodyPr/>
                    <a:lstStyle/>
                    <a:p>
                      <a:pPr algn="l">
                        <a:lnSpc>
                          <a:spcPct val="1030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可提供给极越品牌作为经营场所的详细地址和位置</a:t>
                      </a:r>
                      <a:endParaRPr lang="zh-CN" altLang="zh-CN" sz="1100" b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2118001"/>
                  </a:ext>
                </a:extLst>
              </a:tr>
              <a:tr h="349380">
                <a:tc>
                  <a:txBody>
                    <a:bodyPr/>
                    <a:lstStyle/>
                    <a:p>
                      <a:pPr algn="l">
                        <a:lnSpc>
                          <a:spcPct val="1030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zh-CN" sz="1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建筑面积</a:t>
                      </a:r>
                      <a:r>
                        <a:rPr lang="en-US" altLang="zh-CN" sz="11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&amp; </a:t>
                      </a:r>
                      <a:r>
                        <a:rPr lang="zh-CN" altLang="en-US" sz="11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单层面积</a:t>
                      </a:r>
                      <a:r>
                        <a:rPr lang="en-US" altLang="zh-CN" sz="11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&amp;</a:t>
                      </a:r>
                      <a:r>
                        <a:rPr lang="zh-CN" altLang="en-US" sz="11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楼层</a:t>
                      </a:r>
                      <a:endParaRPr lang="zh-CN" altLang="zh-CN" sz="1100" b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0491866"/>
                  </a:ext>
                </a:extLst>
              </a:tr>
              <a:tr h="349380">
                <a:tc>
                  <a:txBody>
                    <a:bodyPr/>
                    <a:lstStyle/>
                    <a:p>
                      <a:pPr algn="l">
                        <a:lnSpc>
                          <a:spcPct val="1030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土地性质（商业用地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其他）</a:t>
                      </a:r>
                      <a:endParaRPr lang="zh-CN" altLang="zh-CN" sz="1100" b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9745574"/>
                  </a:ext>
                </a:extLst>
              </a:tr>
              <a:tr h="349380">
                <a:tc>
                  <a:txBody>
                    <a:bodyPr/>
                    <a:lstStyle/>
                    <a:p>
                      <a:pPr marL="0" marR="0" lvl="0" indent="0" algn="l" defTabSz="2438337" rtl="0" eaLnBrk="1" fontAlgn="auto" latinLnBrk="0" hangingPunct="1">
                        <a:lnSpc>
                          <a:spcPct val="1030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可用电量</a:t>
                      </a:r>
                      <a:endParaRPr lang="zh-CN" altLang="zh-CN" sz="1100" b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3059605"/>
                  </a:ext>
                </a:extLst>
              </a:tr>
              <a:tr h="349380">
                <a:tc>
                  <a:txBody>
                    <a:bodyPr/>
                    <a:lstStyle/>
                    <a:p>
                      <a:pPr marL="0" marR="0" lvl="0" indent="0" algn="l" defTabSz="2438337" rtl="0" eaLnBrk="1" fontAlgn="auto" latinLnBrk="0" hangingPunct="1">
                        <a:lnSpc>
                          <a:spcPct val="1030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净层高</a:t>
                      </a:r>
                      <a:endParaRPr lang="zh-CN" altLang="zh-CN" sz="1100" b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1780113"/>
                  </a:ext>
                </a:extLst>
              </a:tr>
              <a:tr h="349380">
                <a:tc>
                  <a:txBody>
                    <a:bodyPr/>
                    <a:lstStyle/>
                    <a:p>
                      <a:pPr marL="0" marR="0" lvl="0" indent="0" algn="l" defTabSz="2438337" rtl="0" eaLnBrk="1" fontAlgn="auto" latinLnBrk="0" hangingPunct="1">
                        <a:lnSpc>
                          <a:spcPct val="10309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承重（荷载）</a:t>
                      </a:r>
                      <a:endParaRPr lang="zh-CN" altLang="zh-CN" sz="1100" b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3897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7106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DFC0ED2-0C2D-4743-BA70-876D90204BB2}"/>
              </a:ext>
            </a:extLst>
          </p:cNvPr>
          <p:cNvSpPr/>
          <p:nvPr/>
        </p:nvSpPr>
        <p:spPr>
          <a:xfrm>
            <a:off x="362053" y="1861852"/>
            <a:ext cx="11467894" cy="4693184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7D33FF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noAutofit/>
          </a:bodyPr>
          <a:lstStyle/>
          <a:p>
            <a:pPr marL="0" marR="0" indent="0" algn="ctr" defTabSz="121916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spc="0" normalizeH="0" baseline="0">
              <a:ln>
                <a:noFill/>
              </a:ln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Helvetica Neue"/>
              <a:sym typeface="Helvetica Neue"/>
            </a:endParaRPr>
          </a:p>
        </p:txBody>
      </p:sp>
      <p:sp>
        <p:nvSpPr>
          <p:cNvPr id="5" name="集度速度">
            <a:extLst>
              <a:ext uri="{FF2B5EF4-FFF2-40B4-BE49-F238E27FC236}">
                <a16:creationId xmlns:a16="http://schemas.microsoft.com/office/drawing/2014/main" id="{47B67260-EAB6-3F29-62AE-F93A2F550EA3}"/>
              </a:ext>
            </a:extLst>
          </p:cNvPr>
          <p:cNvSpPr txBox="1"/>
          <p:nvPr/>
        </p:nvSpPr>
        <p:spPr>
          <a:xfrm>
            <a:off x="362053" y="889000"/>
            <a:ext cx="2923877" cy="54373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 algn="l">
              <a:defRPr sz="3200">
                <a:latin typeface="+mn-lt"/>
                <a:ea typeface="+mn-ea"/>
                <a:cs typeface="+mn-cs"/>
                <a:sym typeface="JIDU Sans CN 3.0 Regular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申请方情况简介</a:t>
            </a:r>
            <a:endParaRPr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A3F053E-042B-4E39-81DD-FF6722756419}"/>
              </a:ext>
            </a:extLst>
          </p:cNvPr>
          <p:cNvSpPr txBox="1"/>
          <p:nvPr/>
        </p:nvSpPr>
        <p:spPr>
          <a:xfrm>
            <a:off x="4625248" y="3843586"/>
            <a:ext cx="2941503" cy="23596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121916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spc="0" normalizeH="0" baseline="0" dirty="0">
                <a:ln>
                  <a:noFill/>
                </a:ln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Helvetica Neue"/>
                <a:sym typeface="Helvetica Neue"/>
              </a:rPr>
              <a:t>提示：请提供文字和图片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97CF488-AA98-403A-9FDC-2BA93AB4DC35}"/>
              </a:ext>
            </a:extLst>
          </p:cNvPr>
          <p:cNvSpPr txBox="1"/>
          <p:nvPr/>
        </p:nvSpPr>
        <p:spPr>
          <a:xfrm>
            <a:off x="362053" y="1520875"/>
            <a:ext cx="2445745" cy="32829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1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、申请企业介绍</a:t>
            </a:r>
          </a:p>
        </p:txBody>
      </p:sp>
    </p:spTree>
    <p:extLst>
      <p:ext uri="{BB962C8B-B14F-4D97-AF65-F5344CB8AC3E}">
        <p14:creationId xmlns:p14="http://schemas.microsoft.com/office/powerpoint/2010/main" val="3478805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DFC0ED2-0C2D-4743-BA70-876D90204BB2}"/>
              </a:ext>
            </a:extLst>
          </p:cNvPr>
          <p:cNvSpPr/>
          <p:nvPr/>
        </p:nvSpPr>
        <p:spPr>
          <a:xfrm>
            <a:off x="362053" y="1885254"/>
            <a:ext cx="11467894" cy="4669782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7D33FF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noAutofit/>
          </a:bodyPr>
          <a:lstStyle/>
          <a:p>
            <a:pPr marL="0" marR="0" indent="0" algn="ctr" defTabSz="121916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spc="0" normalizeH="0" baseline="0">
              <a:ln>
                <a:noFill/>
              </a:ln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集度速度">
            <a:extLst>
              <a:ext uri="{FF2B5EF4-FFF2-40B4-BE49-F238E27FC236}">
                <a16:creationId xmlns:a16="http://schemas.microsoft.com/office/drawing/2014/main" id="{47B67260-EAB6-3F29-62AE-F93A2F550EA3}"/>
              </a:ext>
            </a:extLst>
          </p:cNvPr>
          <p:cNvSpPr txBox="1"/>
          <p:nvPr/>
        </p:nvSpPr>
        <p:spPr>
          <a:xfrm>
            <a:off x="362053" y="889000"/>
            <a:ext cx="2923877" cy="54373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 algn="l">
              <a:defRPr sz="3200">
                <a:latin typeface="+mn-lt"/>
                <a:ea typeface="+mn-ea"/>
                <a:cs typeface="+mn-cs"/>
                <a:sym typeface="JIDU Sans CN 3.0 Regular"/>
              </a:defRPr>
            </a:lvl1pPr>
          </a:lstStyle>
          <a:p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申请方情况简介</a:t>
            </a:r>
            <a:endParaRPr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A3F053E-042B-4E39-81DD-FF6722756419}"/>
              </a:ext>
            </a:extLst>
          </p:cNvPr>
          <p:cNvSpPr txBox="1"/>
          <p:nvPr/>
        </p:nvSpPr>
        <p:spPr>
          <a:xfrm>
            <a:off x="4625248" y="3843586"/>
            <a:ext cx="2941503" cy="23596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121916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spc="0" normalizeH="0" baseline="0" dirty="0">
                <a:ln>
                  <a:noFill/>
                </a:ln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提示：请提供文字和图片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97CF488-AA98-403A-9FDC-2BA93AB4DC35}"/>
              </a:ext>
            </a:extLst>
          </p:cNvPr>
          <p:cNvSpPr txBox="1"/>
          <p:nvPr/>
        </p:nvSpPr>
        <p:spPr>
          <a:xfrm>
            <a:off x="362053" y="1556958"/>
            <a:ext cx="2445745" cy="32829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2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、集团介绍</a:t>
            </a:r>
          </a:p>
        </p:txBody>
      </p:sp>
    </p:spTree>
    <p:extLst>
      <p:ext uri="{BB962C8B-B14F-4D97-AF65-F5344CB8AC3E}">
        <p14:creationId xmlns:p14="http://schemas.microsoft.com/office/powerpoint/2010/main" val="3752930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DFC0ED2-0C2D-4743-BA70-876D90204BB2}"/>
              </a:ext>
            </a:extLst>
          </p:cNvPr>
          <p:cNvSpPr/>
          <p:nvPr/>
        </p:nvSpPr>
        <p:spPr>
          <a:xfrm>
            <a:off x="362053" y="1872866"/>
            <a:ext cx="11467894" cy="4682169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7D33FF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noAutofit/>
          </a:bodyPr>
          <a:lstStyle/>
          <a:p>
            <a:pPr marL="0" marR="0" indent="0" algn="ctr" defTabSz="121916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spc="0" normalizeH="0" baseline="0">
              <a:ln>
                <a:noFill/>
              </a:ln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集度速度">
            <a:extLst>
              <a:ext uri="{FF2B5EF4-FFF2-40B4-BE49-F238E27FC236}">
                <a16:creationId xmlns:a16="http://schemas.microsoft.com/office/drawing/2014/main" id="{47B67260-EAB6-3F29-62AE-F93A2F550EA3}"/>
              </a:ext>
            </a:extLst>
          </p:cNvPr>
          <p:cNvSpPr txBox="1"/>
          <p:nvPr/>
        </p:nvSpPr>
        <p:spPr>
          <a:xfrm>
            <a:off x="362053" y="889000"/>
            <a:ext cx="2923877" cy="54373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 algn="l">
              <a:defRPr sz="3200">
                <a:latin typeface="+mn-lt"/>
                <a:ea typeface="+mn-ea"/>
                <a:cs typeface="+mn-cs"/>
                <a:sym typeface="JIDU Sans CN 3.0 Regular"/>
              </a:defRPr>
            </a:lvl1pPr>
          </a:lstStyle>
          <a:p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申请方情况简介</a:t>
            </a:r>
            <a:endParaRPr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A3F053E-042B-4E39-81DD-FF6722756419}"/>
              </a:ext>
            </a:extLst>
          </p:cNvPr>
          <p:cNvSpPr txBox="1"/>
          <p:nvPr/>
        </p:nvSpPr>
        <p:spPr>
          <a:xfrm>
            <a:off x="4625248" y="3843586"/>
            <a:ext cx="2941503" cy="23596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121916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spc="0" normalizeH="0" baseline="0" dirty="0">
                <a:ln>
                  <a:noFill/>
                </a:ln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提示：请提供文字和图片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97CF488-AA98-403A-9FDC-2BA93AB4DC35}"/>
              </a:ext>
            </a:extLst>
          </p:cNvPr>
          <p:cNvSpPr txBox="1"/>
          <p:nvPr/>
        </p:nvSpPr>
        <p:spPr>
          <a:xfrm>
            <a:off x="362053" y="1539065"/>
            <a:ext cx="3515885" cy="32829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3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、企业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/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经销商网络分布地图</a:t>
            </a:r>
          </a:p>
        </p:txBody>
      </p:sp>
    </p:spTree>
    <p:extLst>
      <p:ext uri="{BB962C8B-B14F-4D97-AF65-F5344CB8AC3E}">
        <p14:creationId xmlns:p14="http://schemas.microsoft.com/office/powerpoint/2010/main" val="4216471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DFC0ED2-0C2D-4743-BA70-876D90204BB2}"/>
              </a:ext>
            </a:extLst>
          </p:cNvPr>
          <p:cNvSpPr/>
          <p:nvPr/>
        </p:nvSpPr>
        <p:spPr>
          <a:xfrm>
            <a:off x="362053" y="1855236"/>
            <a:ext cx="11467894" cy="46998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7D33FF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noAutofit/>
          </a:bodyPr>
          <a:lstStyle/>
          <a:p>
            <a:pPr marL="0" marR="0" indent="0" algn="ctr" defTabSz="121916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spc="0" normalizeH="0" baseline="0">
              <a:ln>
                <a:noFill/>
              </a:ln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集度速度">
            <a:extLst>
              <a:ext uri="{FF2B5EF4-FFF2-40B4-BE49-F238E27FC236}">
                <a16:creationId xmlns:a16="http://schemas.microsoft.com/office/drawing/2014/main" id="{47B67260-EAB6-3F29-62AE-F93A2F550EA3}"/>
              </a:ext>
            </a:extLst>
          </p:cNvPr>
          <p:cNvSpPr txBox="1"/>
          <p:nvPr/>
        </p:nvSpPr>
        <p:spPr>
          <a:xfrm>
            <a:off x="362053" y="889000"/>
            <a:ext cx="2923877" cy="54373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 algn="l">
              <a:defRPr sz="3200">
                <a:latin typeface="+mn-lt"/>
                <a:ea typeface="+mn-ea"/>
                <a:cs typeface="+mn-cs"/>
                <a:sym typeface="JIDU Sans CN 3.0 Regular"/>
              </a:defRPr>
            </a:lvl1pPr>
          </a:lstStyle>
          <a:p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申请方情况简介</a:t>
            </a:r>
            <a:endParaRPr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A3F053E-042B-4E39-81DD-FF6722756419}"/>
              </a:ext>
            </a:extLst>
          </p:cNvPr>
          <p:cNvSpPr txBox="1"/>
          <p:nvPr/>
        </p:nvSpPr>
        <p:spPr>
          <a:xfrm>
            <a:off x="4625248" y="3843586"/>
            <a:ext cx="2941503" cy="23596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121916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spc="0" normalizeH="0" baseline="0" dirty="0">
                <a:ln>
                  <a:noFill/>
                </a:ln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提示：请提供文字和图片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97CF488-AA98-403A-9FDC-2BA93AB4DC35}"/>
              </a:ext>
            </a:extLst>
          </p:cNvPr>
          <p:cNvSpPr txBox="1"/>
          <p:nvPr/>
        </p:nvSpPr>
        <p:spPr>
          <a:xfrm>
            <a:off x="437335" y="1526941"/>
            <a:ext cx="5113331" cy="32829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4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、企业对外公开股权信息 、 股权架构图</a:t>
            </a:r>
          </a:p>
        </p:txBody>
      </p:sp>
    </p:spTree>
    <p:extLst>
      <p:ext uri="{BB962C8B-B14F-4D97-AF65-F5344CB8AC3E}">
        <p14:creationId xmlns:p14="http://schemas.microsoft.com/office/powerpoint/2010/main" val="1046411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DFC0ED2-0C2D-4743-BA70-876D90204BB2}"/>
              </a:ext>
            </a:extLst>
          </p:cNvPr>
          <p:cNvSpPr/>
          <p:nvPr/>
        </p:nvSpPr>
        <p:spPr>
          <a:xfrm>
            <a:off x="362053" y="1855236"/>
            <a:ext cx="11467894" cy="46998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7D33FF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noAutofit/>
          </a:bodyPr>
          <a:lstStyle/>
          <a:p>
            <a:pPr marL="0" marR="0" indent="0" algn="ctr" defTabSz="121916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spc="0" normalizeH="0" baseline="0">
              <a:ln>
                <a:noFill/>
              </a:ln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集度速度">
            <a:extLst>
              <a:ext uri="{FF2B5EF4-FFF2-40B4-BE49-F238E27FC236}">
                <a16:creationId xmlns:a16="http://schemas.microsoft.com/office/drawing/2014/main" id="{47B67260-EAB6-3F29-62AE-F93A2F550EA3}"/>
              </a:ext>
            </a:extLst>
          </p:cNvPr>
          <p:cNvSpPr txBox="1"/>
          <p:nvPr/>
        </p:nvSpPr>
        <p:spPr>
          <a:xfrm>
            <a:off x="362053" y="889000"/>
            <a:ext cx="2923877" cy="54373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 algn="l">
              <a:defRPr sz="3200">
                <a:latin typeface="+mn-lt"/>
                <a:ea typeface="+mn-ea"/>
                <a:cs typeface="+mn-cs"/>
                <a:sym typeface="JIDU Sans CN 3.0 Regular"/>
              </a:defRPr>
            </a:lvl1pPr>
          </a:lstStyle>
          <a:p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申请方情况简介</a:t>
            </a:r>
            <a:endParaRPr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A3F053E-042B-4E39-81DD-FF6722756419}"/>
              </a:ext>
            </a:extLst>
          </p:cNvPr>
          <p:cNvSpPr txBox="1"/>
          <p:nvPr/>
        </p:nvSpPr>
        <p:spPr>
          <a:xfrm>
            <a:off x="4625248" y="3843586"/>
            <a:ext cx="2941503" cy="23596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121916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spc="0" normalizeH="0" baseline="0" dirty="0">
                <a:ln>
                  <a:noFill/>
                </a:ln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提示：岗位名称及对应人数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97CF488-AA98-403A-9FDC-2BA93AB4DC35}"/>
              </a:ext>
            </a:extLst>
          </p:cNvPr>
          <p:cNvSpPr txBox="1"/>
          <p:nvPr/>
        </p:nvSpPr>
        <p:spPr>
          <a:xfrm>
            <a:off x="437335" y="1526941"/>
            <a:ext cx="5113331" cy="32829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5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、售后人员组织架构</a:t>
            </a:r>
          </a:p>
        </p:txBody>
      </p:sp>
    </p:spTree>
    <p:extLst>
      <p:ext uri="{BB962C8B-B14F-4D97-AF65-F5344CB8AC3E}">
        <p14:creationId xmlns:p14="http://schemas.microsoft.com/office/powerpoint/2010/main" val="3709634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DFC0ED2-0C2D-4743-BA70-876D90204BB2}"/>
              </a:ext>
            </a:extLst>
          </p:cNvPr>
          <p:cNvSpPr/>
          <p:nvPr/>
        </p:nvSpPr>
        <p:spPr>
          <a:xfrm>
            <a:off x="362053" y="1855236"/>
            <a:ext cx="11467894" cy="46998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7D33FF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noAutofit/>
          </a:bodyPr>
          <a:lstStyle/>
          <a:p>
            <a:pPr marL="0" marR="0" indent="0" algn="ctr" defTabSz="121916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spc="0" normalizeH="0" baseline="0">
              <a:ln>
                <a:noFill/>
              </a:ln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集度速度">
            <a:extLst>
              <a:ext uri="{FF2B5EF4-FFF2-40B4-BE49-F238E27FC236}">
                <a16:creationId xmlns:a16="http://schemas.microsoft.com/office/drawing/2014/main" id="{47B67260-EAB6-3F29-62AE-F93A2F550EA3}"/>
              </a:ext>
            </a:extLst>
          </p:cNvPr>
          <p:cNvSpPr txBox="1"/>
          <p:nvPr/>
        </p:nvSpPr>
        <p:spPr>
          <a:xfrm>
            <a:off x="362053" y="889000"/>
            <a:ext cx="2923877" cy="54373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 algn="l">
              <a:defRPr sz="3200">
                <a:latin typeface="+mn-lt"/>
                <a:ea typeface="+mn-ea"/>
                <a:cs typeface="+mn-cs"/>
                <a:sym typeface="JIDU Sans CN 3.0 Regular"/>
              </a:defRPr>
            </a:lvl1pPr>
          </a:lstStyle>
          <a:p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申请方情况简介</a:t>
            </a:r>
            <a:endParaRPr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A3F053E-042B-4E39-81DD-FF6722756419}"/>
              </a:ext>
            </a:extLst>
          </p:cNvPr>
          <p:cNvSpPr txBox="1"/>
          <p:nvPr/>
        </p:nvSpPr>
        <p:spPr>
          <a:xfrm>
            <a:off x="4625248" y="3751253"/>
            <a:ext cx="2941503" cy="42062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121916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spc="0" normalizeH="0" baseline="0" dirty="0">
                <a:ln>
                  <a:noFill/>
                </a:ln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提示：钣金、油漆技能认证情况</a:t>
            </a:r>
            <a:endParaRPr kumimoji="0" lang="en-US" altLang="zh-CN" sz="1200" b="0" i="0" u="none" strike="noStrike" cap="none" spc="0" normalizeH="0" baseline="0" dirty="0">
              <a:ln>
                <a:noFill/>
              </a:ln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algn="ctr" defTabSz="121916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spc="0" normalizeH="0" baseline="0" dirty="0">
                <a:ln>
                  <a:noFill/>
                </a:ln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（需附相关认证证书）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97CF488-AA98-403A-9FDC-2BA93AB4DC35}"/>
              </a:ext>
            </a:extLst>
          </p:cNvPr>
          <p:cNvSpPr txBox="1"/>
          <p:nvPr/>
        </p:nvSpPr>
        <p:spPr>
          <a:xfrm>
            <a:off x="437335" y="1526941"/>
            <a:ext cx="5113331" cy="32829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6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、售后人员技能认证情况</a:t>
            </a:r>
          </a:p>
        </p:txBody>
      </p:sp>
    </p:spTree>
    <p:extLst>
      <p:ext uri="{BB962C8B-B14F-4D97-AF65-F5344CB8AC3E}">
        <p14:creationId xmlns:p14="http://schemas.microsoft.com/office/powerpoint/2010/main" val="266842143"/>
      </p:ext>
    </p:extLst>
  </p:cSld>
  <p:clrMapOvr>
    <a:masterClrMapping/>
  </p:clrMapOvr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文档" ma:contentTypeID="0x010100841E416EF74B354793E4F6BCD77ED12E" ma:contentTypeVersion="2" ma:contentTypeDescription="新建文档。" ma:contentTypeScope="" ma:versionID="b6142056cab4309d9fbc1993b018a5ce">
  <xsd:schema xmlns:xsd="http://www.w3.org/2001/XMLSchema" xmlns:xs="http://www.w3.org/2001/XMLSchema" xmlns:p="http://schemas.microsoft.com/office/2006/metadata/properties" xmlns:ns2="abd3abe5-b2f3-4b7a-9b75-2cd5a66e4a33" targetNamespace="http://schemas.microsoft.com/office/2006/metadata/properties" ma:root="true" ma:fieldsID="f5e04ab87f1d14c64e4ba24882a7209a" ns2:_="">
    <xsd:import namespace="abd3abe5-b2f3-4b7a-9b75-2cd5a66e4a3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3abe5-b2f3-4b7a-9b75-2cd5a66e4a3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享对象: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共享对象详细信息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内容类型"/>
        <xsd:element ref="dc:title" minOccurs="0" maxOccurs="1" ma:index="4" ma:displayName="标题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BF16438-7C6C-40E6-9893-1CAC54ADCF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7B79935-D11C-4382-85EA-02E83C5986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d3abe5-b2f3-4b7a-9b75-2cd5a66e4a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17972</TotalTime>
  <Words>933</Words>
  <Application>Microsoft Office PowerPoint</Application>
  <PresentationFormat>宽屏</PresentationFormat>
  <Paragraphs>132</Paragraphs>
  <Slides>29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8" baseType="lpstr">
      <vt:lpstr>Helvetica Neue</vt:lpstr>
      <vt:lpstr>Helvetica Neue Medium</vt:lpstr>
      <vt:lpstr>Jidu Mono Pro Regular</vt:lpstr>
      <vt:lpstr>等线</vt:lpstr>
      <vt:lpstr>等线 Light</vt:lpstr>
      <vt:lpstr>Microsoft YaHei</vt:lpstr>
      <vt:lpstr>Microsoft YaHei</vt:lpstr>
      <vt:lpstr>Arial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李云霞 Yunxia</dc:creator>
  <cp:lastModifiedBy>李旭 Xu(UO)</cp:lastModifiedBy>
  <cp:revision>158</cp:revision>
  <dcterms:created xsi:type="dcterms:W3CDTF">2022-05-27T10:18:38Z</dcterms:created>
  <dcterms:modified xsi:type="dcterms:W3CDTF">2023-08-14T07:42:58Z</dcterms:modified>
</cp:coreProperties>
</file>